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94713" autoAdjust="0"/>
  </p:normalViewPr>
  <p:slideViewPr>
    <p:cSldViewPr>
      <p:cViewPr varScale="1">
        <p:scale>
          <a:sx n="110" d="100"/>
          <a:sy n="110" d="100"/>
        </p:scale>
        <p:origin x="-163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71A060-560C-4CF9-B063-103F48F3A40F}" type="datetimeFigureOut">
              <a:rPr lang="en-US" smtClean="0"/>
              <a:t>6/24/2020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CACF81-A191-4DE0-A78B-DE513D2ECEA8}" type="slidenum">
              <a:rPr lang="en-US" smtClean="0"/>
              <a:t>‹#›</a:t>
            </a:fld>
            <a:endParaRPr lang="en-US"/>
          </a:p>
        </p:txBody>
      </p:sp>
    </p:spTree>
    <p:extLst>
      <p:ext uri="{BB962C8B-B14F-4D97-AF65-F5344CB8AC3E}">
        <p14:creationId xmlns:p14="http://schemas.microsoft.com/office/powerpoint/2010/main" val="403183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1</a:t>
            </a:fld>
            <a:endParaRPr lang="en-US"/>
          </a:p>
        </p:txBody>
      </p:sp>
    </p:spTree>
    <p:extLst>
      <p:ext uri="{BB962C8B-B14F-4D97-AF65-F5344CB8AC3E}">
        <p14:creationId xmlns:p14="http://schemas.microsoft.com/office/powerpoint/2010/main" val="3795426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2</a:t>
            </a:fld>
            <a:endParaRPr lang="en-US"/>
          </a:p>
        </p:txBody>
      </p:sp>
    </p:spTree>
    <p:extLst>
      <p:ext uri="{BB962C8B-B14F-4D97-AF65-F5344CB8AC3E}">
        <p14:creationId xmlns:p14="http://schemas.microsoft.com/office/powerpoint/2010/main" val="3795426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3</a:t>
            </a:fld>
            <a:endParaRPr lang="en-US"/>
          </a:p>
        </p:txBody>
      </p:sp>
    </p:spTree>
    <p:extLst>
      <p:ext uri="{BB962C8B-B14F-4D97-AF65-F5344CB8AC3E}">
        <p14:creationId xmlns:p14="http://schemas.microsoft.com/office/powerpoint/2010/main" val="3795426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4</a:t>
            </a:fld>
            <a:endParaRPr lang="en-US"/>
          </a:p>
        </p:txBody>
      </p:sp>
    </p:spTree>
    <p:extLst>
      <p:ext uri="{BB962C8B-B14F-4D97-AF65-F5344CB8AC3E}">
        <p14:creationId xmlns:p14="http://schemas.microsoft.com/office/powerpoint/2010/main" val="379542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5</a:t>
            </a:fld>
            <a:endParaRPr lang="en-US"/>
          </a:p>
        </p:txBody>
      </p:sp>
    </p:spTree>
    <p:extLst>
      <p:ext uri="{BB962C8B-B14F-4D97-AF65-F5344CB8AC3E}">
        <p14:creationId xmlns:p14="http://schemas.microsoft.com/office/powerpoint/2010/main" val="3795426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CACF81-A191-4DE0-A78B-DE513D2ECEA8}" type="slidenum">
              <a:rPr lang="en-US" smtClean="0"/>
              <a:t>6</a:t>
            </a:fld>
            <a:endParaRPr lang="en-US"/>
          </a:p>
        </p:txBody>
      </p:sp>
    </p:spTree>
    <p:extLst>
      <p:ext uri="{BB962C8B-B14F-4D97-AF65-F5344CB8AC3E}">
        <p14:creationId xmlns:p14="http://schemas.microsoft.com/office/powerpoint/2010/main" val="3795426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A97630-558B-4FCA-B8F6-476A98B5338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1736982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97630-558B-4FCA-B8F6-476A98B5338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29176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97630-558B-4FCA-B8F6-476A98B5338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252006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97630-558B-4FCA-B8F6-476A98B5338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3431925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A97630-558B-4FCA-B8F6-476A98B5338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712374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A97630-558B-4FCA-B8F6-476A98B5338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1143071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A97630-558B-4FCA-B8F6-476A98B53387}" type="datetimeFigureOut">
              <a:rPr lang="en-US" smtClean="0"/>
              <a:t>6/24/2020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4046477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A97630-558B-4FCA-B8F6-476A98B53387}" type="datetimeFigureOut">
              <a:rPr lang="en-US" smtClean="0"/>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2945088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97630-558B-4FCA-B8F6-476A98B53387}" type="datetimeFigureOut">
              <a:rPr lang="en-US" smtClean="0"/>
              <a:t>6/24/2020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3411844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97630-558B-4FCA-B8F6-476A98B5338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3716518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97630-558B-4FCA-B8F6-476A98B5338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FB7E0C-0896-45B4-94DC-09DF599B6270}" type="slidenum">
              <a:rPr lang="en-US" smtClean="0"/>
              <a:t>‹#›</a:t>
            </a:fld>
            <a:endParaRPr lang="en-US"/>
          </a:p>
        </p:txBody>
      </p:sp>
    </p:spTree>
    <p:extLst>
      <p:ext uri="{BB962C8B-B14F-4D97-AF65-F5344CB8AC3E}">
        <p14:creationId xmlns:p14="http://schemas.microsoft.com/office/powerpoint/2010/main" val="214761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97630-558B-4FCA-B8F6-476A98B53387}" type="datetimeFigureOut">
              <a:rPr lang="en-US" smtClean="0"/>
              <a:t>6/24/2020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B7E0C-0896-45B4-94DC-09DF599B6270}" type="slidenum">
              <a:rPr lang="en-US" smtClean="0"/>
              <a:t>‹#›</a:t>
            </a:fld>
            <a:endParaRPr lang="en-US"/>
          </a:p>
        </p:txBody>
      </p:sp>
    </p:spTree>
    <p:extLst>
      <p:ext uri="{BB962C8B-B14F-4D97-AF65-F5344CB8AC3E}">
        <p14:creationId xmlns:p14="http://schemas.microsoft.com/office/powerpoint/2010/main" val="242916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5" name="TextBox 4"/>
          <p:cNvSpPr txBox="1"/>
          <p:nvPr/>
        </p:nvSpPr>
        <p:spPr>
          <a:xfrm>
            <a:off x="533400" y="2362200"/>
            <a:ext cx="8077200" cy="2554545"/>
          </a:xfrm>
          <a:prstGeom prst="rect">
            <a:avLst/>
          </a:prstGeom>
          <a:noFill/>
        </p:spPr>
        <p:txBody>
          <a:bodyPr wrap="square" rtlCol="0">
            <a:spAutoFit/>
          </a:bodyPr>
          <a:lstStyle/>
          <a:p>
            <a:pPr marL="285750" indent="-285750">
              <a:buFont typeface="Arial" panose="020B0604020202020204" pitchFamily="34" charset="0"/>
              <a:buChar char="•"/>
            </a:pPr>
            <a:r>
              <a:rPr lang="en-US" sz="1600" dirty="0" err="1" smtClean="0"/>
              <a:t>TopwizWeb</a:t>
            </a:r>
            <a:r>
              <a:rPr lang="en-US" sz="1600" dirty="0" smtClean="0"/>
              <a:t> is a plug-in for IIS that allows you to run PowerBuilder code directly from PBL or PBD files.</a:t>
            </a:r>
          </a:p>
          <a:p>
            <a:pPr marL="285750" indent="-285750">
              <a:buFont typeface="Arial" panose="020B0604020202020204" pitchFamily="34" charset="0"/>
              <a:buChar char="•"/>
            </a:pPr>
            <a:r>
              <a:rPr lang="en-US" sz="1600" dirty="0" err="1" smtClean="0"/>
              <a:t>TopwizWeb</a:t>
            </a:r>
            <a:r>
              <a:rPr lang="en-US" sz="1600" dirty="0" smtClean="0"/>
              <a:t> Server Pages: You can create </a:t>
            </a:r>
            <a:r>
              <a:rPr lang="en-US" sz="1600" dirty="0"/>
              <a:t>web pages in HTML that use standard PowerBuilder for the server side code. </a:t>
            </a:r>
            <a:endParaRPr lang="en-US" sz="1600" dirty="0" smtClean="0"/>
          </a:p>
          <a:p>
            <a:pPr marL="285750" indent="-285750">
              <a:buFont typeface="Arial" panose="020B0604020202020204" pitchFamily="34" charset="0"/>
              <a:buChar char="•"/>
            </a:pPr>
            <a:r>
              <a:rPr lang="en-US" sz="1600" dirty="0" err="1" smtClean="0"/>
              <a:t>EAServer</a:t>
            </a:r>
            <a:r>
              <a:rPr lang="en-US" sz="1600" dirty="0" smtClean="0"/>
              <a:t> Replacement:  Client side proxy objects allow for remote functions calls very similar to how </a:t>
            </a:r>
            <a:r>
              <a:rPr lang="en-US" sz="1600" dirty="0" err="1" smtClean="0"/>
              <a:t>EAServer</a:t>
            </a:r>
            <a:r>
              <a:rPr lang="en-US" sz="1600" dirty="0" smtClean="0"/>
              <a:t> works.</a:t>
            </a:r>
          </a:p>
          <a:p>
            <a:pPr marL="285750" indent="-285750">
              <a:buFont typeface="Arial" panose="020B0604020202020204" pitchFamily="34" charset="0"/>
              <a:buChar char="•"/>
            </a:pPr>
            <a:r>
              <a:rPr lang="en-US" sz="1600" dirty="0" smtClean="0"/>
              <a:t>Web Services: You can create web services that return JSON, XML, or any other format of your choosing.</a:t>
            </a:r>
          </a:p>
          <a:p>
            <a:pPr marL="285750" indent="-285750">
              <a:buFont typeface="Arial" panose="020B0604020202020204" pitchFamily="34" charset="0"/>
              <a:buChar char="•"/>
            </a:pPr>
            <a:r>
              <a:rPr lang="en-US" sz="1600" dirty="0" smtClean="0"/>
              <a:t>PDF Reports in the browser: Web applications written in any language can call your web service that runs a </a:t>
            </a:r>
            <a:r>
              <a:rPr lang="en-US" sz="1600" dirty="0" err="1" smtClean="0"/>
              <a:t>DataWindow</a:t>
            </a:r>
            <a:r>
              <a:rPr lang="en-US" sz="1600" dirty="0" smtClean="0"/>
              <a:t> report and returns a PDF blob.</a:t>
            </a:r>
          </a:p>
        </p:txBody>
      </p:sp>
    </p:spTree>
    <p:extLst>
      <p:ext uri="{BB962C8B-B14F-4D97-AF65-F5344CB8AC3E}">
        <p14:creationId xmlns:p14="http://schemas.microsoft.com/office/powerpoint/2010/main" val="3751388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3" name="TextBox 2"/>
          <p:cNvSpPr txBox="1"/>
          <p:nvPr/>
        </p:nvSpPr>
        <p:spPr>
          <a:xfrm>
            <a:off x="381000" y="1981200"/>
            <a:ext cx="8305800" cy="4031873"/>
          </a:xfrm>
          <a:prstGeom prst="rect">
            <a:avLst/>
          </a:prstGeom>
          <a:noFill/>
        </p:spPr>
        <p:txBody>
          <a:bodyPr wrap="square" rtlCol="0">
            <a:spAutoFit/>
          </a:bodyPr>
          <a:lstStyle/>
          <a:p>
            <a:r>
              <a:rPr lang="en-US" sz="1600" dirty="0" err="1" smtClean="0"/>
              <a:t>TopwizWeb</a:t>
            </a:r>
            <a:r>
              <a:rPr lang="en-US" sz="1600" dirty="0" smtClean="0"/>
              <a:t> Server Pages allows you to design web pages in HTML and </a:t>
            </a:r>
            <a:r>
              <a:rPr lang="en-US" sz="1600" dirty="0" err="1" smtClean="0"/>
              <a:t>Javascript</a:t>
            </a:r>
            <a:r>
              <a:rPr lang="en-US" sz="1600" dirty="0" smtClean="0"/>
              <a:t> using any text editor or web design tool and then add server side calls to functions in a PowerBuilder object. If the function returns a string, it is added to the HTML as it is streamed back to the browser.</a:t>
            </a:r>
          </a:p>
          <a:p>
            <a:endParaRPr lang="en-US" sz="1600" dirty="0"/>
          </a:p>
          <a:p>
            <a:r>
              <a:rPr lang="en-US" sz="1600" dirty="0" smtClean="0"/>
              <a:t>The functions within the non-visual </a:t>
            </a:r>
            <a:r>
              <a:rPr lang="en-US" sz="1600" dirty="0" err="1" smtClean="0"/>
              <a:t>userobject</a:t>
            </a:r>
            <a:r>
              <a:rPr lang="en-US" sz="1600" dirty="0" smtClean="0"/>
              <a:t>  must meet these criteria:</a:t>
            </a:r>
          </a:p>
          <a:p>
            <a:endParaRPr lang="en-US" sz="1600" dirty="0" smtClean="0"/>
          </a:p>
          <a:p>
            <a:pPr marL="285750" indent="-285750">
              <a:buFont typeface="Arial" panose="020B0604020202020204" pitchFamily="34" charset="0"/>
              <a:buChar char="•"/>
            </a:pPr>
            <a:r>
              <a:rPr lang="en-US" sz="1600" dirty="0" smtClean="0"/>
              <a:t>The return can be string or none.</a:t>
            </a:r>
          </a:p>
          <a:p>
            <a:pPr marL="285750" indent="-285750">
              <a:buFont typeface="Arial" panose="020B0604020202020204" pitchFamily="34" charset="0"/>
              <a:buChar char="•"/>
            </a:pPr>
            <a:r>
              <a:rPr lang="en-US" sz="1600" dirty="0" smtClean="0"/>
              <a:t>The function can have no arguments or several.</a:t>
            </a:r>
          </a:p>
          <a:p>
            <a:pPr marL="285750" indent="-285750">
              <a:buFont typeface="Arial" panose="020B0604020202020204" pitchFamily="34" charset="0"/>
              <a:buChar char="•"/>
            </a:pPr>
            <a:r>
              <a:rPr lang="en-US" sz="1600" dirty="0" smtClean="0"/>
              <a:t>Arguments must be string or long.</a:t>
            </a:r>
          </a:p>
          <a:p>
            <a:pPr marL="285750" indent="-285750">
              <a:buFont typeface="Arial" panose="020B0604020202020204" pitchFamily="34" charset="0"/>
              <a:buChar char="•"/>
            </a:pPr>
            <a:r>
              <a:rPr lang="en-US" sz="1600" dirty="0" smtClean="0"/>
              <a:t>Arguments are comma separated.</a:t>
            </a:r>
          </a:p>
          <a:p>
            <a:pPr marL="285750" indent="-285750">
              <a:buFont typeface="Arial" panose="020B0604020202020204" pitchFamily="34" charset="0"/>
              <a:buChar char="•"/>
            </a:pPr>
            <a:r>
              <a:rPr lang="en-US" sz="1600" dirty="0" smtClean="0"/>
              <a:t>String arguments have single or double quotes around them. They cannot contain a comma or closing parenthesis.</a:t>
            </a:r>
          </a:p>
          <a:p>
            <a:endParaRPr lang="en-US" sz="1600" dirty="0" smtClean="0"/>
          </a:p>
          <a:p>
            <a:r>
              <a:rPr lang="en-US" sz="1600" dirty="0" smtClean="0"/>
              <a:t>The function calls within the HTML  are preceded by an @ symbol and must be on one line in the HTML file.</a:t>
            </a:r>
            <a:endParaRPr lang="en-US" sz="1600" dirty="0"/>
          </a:p>
          <a:p>
            <a:endParaRPr lang="en-US" sz="1600" dirty="0"/>
          </a:p>
        </p:txBody>
      </p:sp>
    </p:spTree>
    <p:extLst>
      <p:ext uri="{BB962C8B-B14F-4D97-AF65-F5344CB8AC3E}">
        <p14:creationId xmlns:p14="http://schemas.microsoft.com/office/powerpoint/2010/main" val="3167080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3" name="TextBox 2"/>
          <p:cNvSpPr txBox="1"/>
          <p:nvPr/>
        </p:nvSpPr>
        <p:spPr>
          <a:xfrm>
            <a:off x="381000" y="1981200"/>
            <a:ext cx="8305800" cy="3293209"/>
          </a:xfrm>
          <a:prstGeom prst="rect">
            <a:avLst/>
          </a:prstGeom>
          <a:noFill/>
        </p:spPr>
        <p:txBody>
          <a:bodyPr wrap="square" rtlCol="0">
            <a:spAutoFit/>
          </a:bodyPr>
          <a:lstStyle/>
          <a:p>
            <a:r>
              <a:rPr lang="en-US" sz="1600" dirty="0" smtClean="0"/>
              <a:t>All </a:t>
            </a:r>
            <a:r>
              <a:rPr lang="en-US" sz="1600" dirty="0" err="1" smtClean="0"/>
              <a:t>TopwizWeb</a:t>
            </a:r>
            <a:r>
              <a:rPr lang="en-US" sz="1600" dirty="0" smtClean="0"/>
              <a:t> applications have a .</a:t>
            </a:r>
            <a:r>
              <a:rPr lang="en-US" sz="1600" dirty="0" err="1" smtClean="0"/>
              <a:t>pb</a:t>
            </a:r>
            <a:r>
              <a:rPr lang="en-US" sz="1600" dirty="0" smtClean="0"/>
              <a:t> file. The .</a:t>
            </a:r>
            <a:r>
              <a:rPr lang="en-US" sz="1600" dirty="0" err="1" smtClean="0"/>
              <a:t>pb</a:t>
            </a:r>
            <a:r>
              <a:rPr lang="en-US" sz="1600" dirty="0" smtClean="0"/>
              <a:t> file is just a .</a:t>
            </a:r>
            <a:r>
              <a:rPr lang="en-US" sz="1600" dirty="0" err="1" smtClean="0"/>
              <a:t>ini</a:t>
            </a:r>
            <a:r>
              <a:rPr lang="en-US" sz="1600" dirty="0" smtClean="0"/>
              <a:t> file with a different extension. The contents of the file are used to instantiate the non-visual user object. Here is an example:</a:t>
            </a:r>
          </a:p>
          <a:p>
            <a:endParaRPr lang="en-US" sz="1600" dirty="0"/>
          </a:p>
          <a:p>
            <a:r>
              <a:rPr lang="en-US" sz="1600" dirty="0"/>
              <a:t>﻿</a:t>
            </a:r>
            <a:r>
              <a:rPr lang="en-US" sz="1200" dirty="0">
                <a:latin typeface="Consolas" panose="020B0609020204030204" pitchFamily="49" charset="0"/>
              </a:rPr>
              <a:t>[Settings]</a:t>
            </a:r>
          </a:p>
          <a:p>
            <a:r>
              <a:rPr lang="en-US" sz="1200" dirty="0">
                <a:latin typeface="Consolas" panose="020B0609020204030204" pitchFamily="49" charset="0"/>
              </a:rPr>
              <a:t>pbvmname=pbvm190.dll</a:t>
            </a:r>
          </a:p>
          <a:p>
            <a:r>
              <a:rPr lang="en-US" sz="1200" dirty="0" err="1">
                <a:latin typeface="Consolas" panose="020B0609020204030204" pitchFamily="49" charset="0"/>
              </a:rPr>
              <a:t>pbappname</a:t>
            </a:r>
            <a:r>
              <a:rPr lang="en-US" sz="1200" dirty="0">
                <a:latin typeface="Consolas" panose="020B0609020204030204" pitchFamily="49" charset="0"/>
              </a:rPr>
              <a:t>=</a:t>
            </a:r>
            <a:r>
              <a:rPr lang="en-US" sz="1200" dirty="0" err="1">
                <a:latin typeface="Consolas" panose="020B0609020204030204" pitchFamily="49" charset="0"/>
              </a:rPr>
              <a:t>dwform</a:t>
            </a:r>
            <a:endParaRPr lang="en-US" sz="1200" dirty="0">
              <a:latin typeface="Consolas" panose="020B0609020204030204" pitchFamily="49" charset="0"/>
            </a:endParaRPr>
          </a:p>
          <a:p>
            <a:r>
              <a:rPr lang="en-US" sz="1200" dirty="0" err="1">
                <a:latin typeface="Consolas" panose="020B0609020204030204" pitchFamily="49" charset="0"/>
              </a:rPr>
              <a:t>pbobject</a:t>
            </a:r>
            <a:r>
              <a:rPr lang="en-US" sz="1200" dirty="0">
                <a:latin typeface="Consolas" panose="020B0609020204030204" pitchFamily="49" charset="0"/>
              </a:rPr>
              <a:t>=</a:t>
            </a:r>
            <a:r>
              <a:rPr lang="en-US" sz="1200" dirty="0" err="1">
                <a:latin typeface="Consolas" panose="020B0609020204030204" pitchFamily="49" charset="0"/>
              </a:rPr>
              <a:t>n_dwform</a:t>
            </a:r>
            <a:endParaRPr lang="en-US" sz="1200" dirty="0">
              <a:latin typeface="Consolas" panose="020B0609020204030204" pitchFamily="49" charset="0"/>
            </a:endParaRPr>
          </a:p>
          <a:p>
            <a:r>
              <a:rPr lang="en-US" sz="1200" dirty="0" err="1">
                <a:latin typeface="Consolas" panose="020B0609020204030204" pitchFamily="49" charset="0"/>
              </a:rPr>
              <a:t>pbliblist</a:t>
            </a:r>
            <a:r>
              <a:rPr lang="en-US" sz="1200" dirty="0">
                <a:latin typeface="Consolas" panose="020B0609020204030204" pitchFamily="49" charset="0"/>
              </a:rPr>
              <a:t>=</a:t>
            </a:r>
            <a:r>
              <a:rPr lang="en-US" sz="1200" dirty="0" err="1">
                <a:latin typeface="Consolas" panose="020B0609020204030204" pitchFamily="49" charset="0"/>
              </a:rPr>
              <a:t>dwform.pbl;twserver.pbl</a:t>
            </a:r>
            <a:endParaRPr lang="en-US" sz="1200" dirty="0">
              <a:latin typeface="Consolas" panose="020B0609020204030204" pitchFamily="49" charset="0"/>
            </a:endParaRPr>
          </a:p>
          <a:p>
            <a:endParaRPr lang="en-US" sz="1600" dirty="0"/>
          </a:p>
          <a:p>
            <a:pPr marL="285750" indent="-285750">
              <a:buFont typeface="Arial" panose="020B0604020202020204" pitchFamily="34" charset="0"/>
              <a:buChar char="•"/>
            </a:pPr>
            <a:r>
              <a:rPr lang="en-US" sz="1600" dirty="0" err="1" smtClean="0"/>
              <a:t>TopwizWeb</a:t>
            </a:r>
            <a:r>
              <a:rPr lang="en-US" sz="1600" dirty="0" smtClean="0"/>
              <a:t> supports PowerBuilder 10.5 and above. The </a:t>
            </a:r>
            <a:r>
              <a:rPr lang="en-US" sz="1600" dirty="0" err="1" smtClean="0"/>
              <a:t>pbvmname</a:t>
            </a:r>
            <a:r>
              <a:rPr lang="en-US" sz="1600" dirty="0" smtClean="0"/>
              <a:t> setting is the name of the PowerBuilder VM file for the version you are using.</a:t>
            </a:r>
          </a:p>
          <a:p>
            <a:pPr marL="285750" indent="-285750">
              <a:buFont typeface="Arial" panose="020B0604020202020204" pitchFamily="34" charset="0"/>
              <a:buChar char="•"/>
            </a:pPr>
            <a:r>
              <a:rPr lang="en-US" sz="1600" dirty="0" smtClean="0"/>
              <a:t>The </a:t>
            </a:r>
            <a:r>
              <a:rPr lang="en-US" sz="1600" dirty="0" err="1" smtClean="0"/>
              <a:t>pbappname</a:t>
            </a:r>
            <a:r>
              <a:rPr lang="en-US" sz="1600" dirty="0" smtClean="0"/>
              <a:t> setting is the application object for the target.</a:t>
            </a:r>
          </a:p>
          <a:p>
            <a:pPr marL="285750" indent="-285750">
              <a:buFont typeface="Arial" panose="020B0604020202020204" pitchFamily="34" charset="0"/>
              <a:buChar char="•"/>
            </a:pPr>
            <a:r>
              <a:rPr lang="en-US" sz="1600" dirty="0" smtClean="0"/>
              <a:t>The </a:t>
            </a:r>
            <a:r>
              <a:rPr lang="en-US" sz="1600" dirty="0" err="1" smtClean="0"/>
              <a:t>pbobject</a:t>
            </a:r>
            <a:r>
              <a:rPr lang="en-US" sz="1600" dirty="0" smtClean="0"/>
              <a:t> setting is the non-visual </a:t>
            </a:r>
            <a:r>
              <a:rPr lang="en-US" sz="1600" dirty="0" err="1" smtClean="0"/>
              <a:t>userobject</a:t>
            </a:r>
            <a:r>
              <a:rPr lang="en-US" sz="1600" dirty="0" smtClean="0"/>
              <a:t> that contains the functions and events.</a:t>
            </a:r>
          </a:p>
          <a:p>
            <a:pPr marL="285750" indent="-285750">
              <a:buFont typeface="Arial" panose="020B0604020202020204" pitchFamily="34" charset="0"/>
              <a:buChar char="•"/>
            </a:pPr>
            <a:r>
              <a:rPr lang="en-US" sz="1600" dirty="0" smtClean="0"/>
              <a:t>The </a:t>
            </a:r>
            <a:r>
              <a:rPr lang="en-US" sz="1600" dirty="0" err="1" smtClean="0"/>
              <a:t>pbliblist</a:t>
            </a:r>
            <a:r>
              <a:rPr lang="en-US" sz="1600" dirty="0" smtClean="0"/>
              <a:t> setting is the library list of the target.</a:t>
            </a:r>
          </a:p>
        </p:txBody>
      </p:sp>
    </p:spTree>
    <p:extLst>
      <p:ext uri="{BB962C8B-B14F-4D97-AF65-F5344CB8AC3E}">
        <p14:creationId xmlns:p14="http://schemas.microsoft.com/office/powerpoint/2010/main" val="57093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3" name="TextBox 2"/>
          <p:cNvSpPr txBox="1"/>
          <p:nvPr/>
        </p:nvSpPr>
        <p:spPr>
          <a:xfrm>
            <a:off x="381000" y="1981200"/>
            <a:ext cx="8305800" cy="3724096"/>
          </a:xfrm>
          <a:prstGeom prst="rect">
            <a:avLst/>
          </a:prstGeom>
          <a:noFill/>
        </p:spPr>
        <p:txBody>
          <a:bodyPr wrap="square" rtlCol="0">
            <a:spAutoFit/>
          </a:bodyPr>
          <a:lstStyle/>
          <a:p>
            <a:r>
              <a:rPr lang="en-US" sz="1600" dirty="0" smtClean="0"/>
              <a:t>All </a:t>
            </a:r>
            <a:r>
              <a:rPr lang="en-US" sz="1600" dirty="0" err="1" smtClean="0"/>
              <a:t>TopwizWeb</a:t>
            </a:r>
            <a:r>
              <a:rPr lang="en-US" sz="1600" dirty="0" smtClean="0"/>
              <a:t> Server Pages have a .</a:t>
            </a:r>
            <a:r>
              <a:rPr lang="en-US" sz="1600" dirty="0" err="1" smtClean="0"/>
              <a:t>pbhtml</a:t>
            </a:r>
            <a:r>
              <a:rPr lang="en-US" sz="1600" dirty="0" smtClean="0"/>
              <a:t> file. A .</a:t>
            </a:r>
            <a:r>
              <a:rPr lang="en-US" sz="1600" dirty="0" err="1" smtClean="0"/>
              <a:t>pbhtml</a:t>
            </a:r>
            <a:r>
              <a:rPr lang="en-US" sz="1600" dirty="0" smtClean="0"/>
              <a:t> file is an HTML file that can be created in any text editor or web page design tool. Embedded in the HTML are calls to functions in the PowerBuilder object. The .</a:t>
            </a:r>
            <a:r>
              <a:rPr lang="en-US" sz="1600" dirty="0" err="1" smtClean="0"/>
              <a:t>pb</a:t>
            </a:r>
            <a:r>
              <a:rPr lang="en-US" sz="1600" dirty="0" smtClean="0"/>
              <a:t> and .</a:t>
            </a:r>
            <a:r>
              <a:rPr lang="en-US" sz="1600" dirty="0" err="1" smtClean="0"/>
              <a:t>pbhtml</a:t>
            </a:r>
            <a:r>
              <a:rPr lang="en-US" sz="1600" dirty="0" smtClean="0"/>
              <a:t> files must have the same name.</a:t>
            </a:r>
          </a:p>
          <a:p>
            <a:endParaRPr lang="en-US" sz="1600" dirty="0"/>
          </a:p>
          <a:p>
            <a:r>
              <a:rPr lang="en-US" sz="1600" dirty="0" smtClean="0"/>
              <a:t>The IIS plug-in reads the .</a:t>
            </a:r>
            <a:r>
              <a:rPr lang="en-US" sz="1600" dirty="0" err="1" smtClean="0"/>
              <a:t>pbhtml</a:t>
            </a:r>
            <a:r>
              <a:rPr lang="en-US" sz="1600" dirty="0" smtClean="0"/>
              <a:t> file and looks for function calls . If the function returns a string, it is added to the HTML in place of the function call. When the plug-in reaches the end of the file, the buffer is streamed back to the browser. If there is an HTML form on the page and the user clicks the Submit button, an event on the PowerBuilder object is triggered.</a:t>
            </a:r>
          </a:p>
          <a:p>
            <a:endParaRPr lang="en-US" sz="1600" dirty="0"/>
          </a:p>
          <a:p>
            <a:r>
              <a:rPr lang="en-US" sz="1600" dirty="0" smtClean="0"/>
              <a:t>Here is an example of a function call embedded in HTML:</a:t>
            </a:r>
          </a:p>
          <a:p>
            <a:endParaRPr lang="en-US" sz="1600" dirty="0"/>
          </a:p>
          <a:p>
            <a:r>
              <a:rPr lang="en-US" sz="1200" dirty="0">
                <a:latin typeface="Consolas" panose="020B0609020204030204" pitchFamily="49" charset="0"/>
              </a:rPr>
              <a:t>&lt;input type="text" name="</a:t>
            </a:r>
            <a:r>
              <a:rPr lang="en-US" sz="1200" dirty="0" err="1">
                <a:latin typeface="Consolas" panose="020B0609020204030204" pitchFamily="49" charset="0"/>
              </a:rPr>
              <a:t>lastname</a:t>
            </a:r>
            <a:r>
              <a:rPr lang="en-US" sz="1200" dirty="0">
                <a:latin typeface="Consolas" panose="020B0609020204030204" pitchFamily="49" charset="0"/>
              </a:rPr>
              <a:t>" size=16 </a:t>
            </a:r>
            <a:r>
              <a:rPr lang="en-US" sz="1200" dirty="0" err="1">
                <a:latin typeface="Consolas" panose="020B0609020204030204" pitchFamily="49" charset="0"/>
              </a:rPr>
              <a:t>maxlength</a:t>
            </a:r>
            <a:r>
              <a:rPr lang="en-US" sz="1200" dirty="0">
                <a:latin typeface="Consolas" panose="020B0609020204030204" pitchFamily="49" charset="0"/>
              </a:rPr>
              <a:t>=20 value="@</a:t>
            </a:r>
            <a:r>
              <a:rPr lang="en-US" sz="1200" dirty="0" err="1">
                <a:latin typeface="Consolas" panose="020B0609020204030204" pitchFamily="49" charset="0"/>
              </a:rPr>
              <a:t>of_getitemstring</a:t>
            </a:r>
            <a:r>
              <a:rPr lang="en-US" sz="1200" dirty="0">
                <a:latin typeface="Consolas" panose="020B0609020204030204" pitchFamily="49" charset="0"/>
              </a:rPr>
              <a:t>('</a:t>
            </a:r>
            <a:r>
              <a:rPr lang="en-US" sz="1200" dirty="0" err="1">
                <a:latin typeface="Consolas" panose="020B0609020204030204" pitchFamily="49" charset="0"/>
              </a:rPr>
              <a:t>lastname</a:t>
            </a:r>
            <a:r>
              <a:rPr lang="en-US" sz="1200" dirty="0" smtClean="0">
                <a:latin typeface="Consolas" panose="020B0609020204030204" pitchFamily="49" charset="0"/>
              </a:rPr>
              <a:t>')"&gt;</a:t>
            </a:r>
          </a:p>
          <a:p>
            <a:endParaRPr lang="en-US" sz="1600" dirty="0" smtClean="0"/>
          </a:p>
          <a:p>
            <a:r>
              <a:rPr lang="en-US" sz="1600" dirty="0" smtClean="0"/>
              <a:t>The function </a:t>
            </a:r>
            <a:r>
              <a:rPr lang="en-US" sz="1600" dirty="0" err="1" smtClean="0"/>
              <a:t>of_getitemstring</a:t>
            </a:r>
            <a:r>
              <a:rPr lang="en-US" sz="1600" dirty="0" smtClean="0"/>
              <a:t> is called and the value ‘</a:t>
            </a:r>
            <a:r>
              <a:rPr lang="en-US" sz="1600" dirty="0" err="1" smtClean="0"/>
              <a:t>lastname</a:t>
            </a:r>
            <a:r>
              <a:rPr lang="en-US" sz="1600" dirty="0" smtClean="0"/>
              <a:t>’ is passed to the string argument.</a:t>
            </a:r>
          </a:p>
          <a:p>
            <a:endParaRPr lang="en-US" sz="1600" dirty="0" smtClean="0"/>
          </a:p>
        </p:txBody>
      </p:sp>
    </p:spTree>
    <p:extLst>
      <p:ext uri="{BB962C8B-B14F-4D97-AF65-F5344CB8AC3E}">
        <p14:creationId xmlns:p14="http://schemas.microsoft.com/office/powerpoint/2010/main" val="218211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3" name="TextBox 2"/>
          <p:cNvSpPr txBox="1"/>
          <p:nvPr/>
        </p:nvSpPr>
        <p:spPr>
          <a:xfrm>
            <a:off x="381000" y="1981200"/>
            <a:ext cx="8305800" cy="3539430"/>
          </a:xfrm>
          <a:prstGeom prst="rect">
            <a:avLst/>
          </a:prstGeom>
          <a:noFill/>
        </p:spPr>
        <p:txBody>
          <a:bodyPr wrap="square" rtlCol="0">
            <a:spAutoFit/>
          </a:bodyPr>
          <a:lstStyle/>
          <a:p>
            <a:r>
              <a:rPr lang="en-US" sz="1600" dirty="0" smtClean="0"/>
              <a:t>In PowerBuilder your </a:t>
            </a:r>
            <a:r>
              <a:rPr lang="en-US" sz="1600" dirty="0" err="1" smtClean="0"/>
              <a:t>TopwizWeb</a:t>
            </a:r>
            <a:r>
              <a:rPr lang="en-US" sz="1600" dirty="0" smtClean="0"/>
              <a:t> Server Pages target will consist of:</a:t>
            </a:r>
          </a:p>
          <a:p>
            <a:endParaRPr lang="en-US" sz="1600" dirty="0"/>
          </a:p>
          <a:p>
            <a:r>
              <a:rPr lang="en-US" sz="1600" dirty="0" smtClean="0"/>
              <a:t>The target file</a:t>
            </a:r>
          </a:p>
          <a:p>
            <a:r>
              <a:rPr lang="en-US" sz="1600" dirty="0" smtClean="0"/>
              <a:t>One or more libraries with your code</a:t>
            </a:r>
          </a:p>
          <a:p>
            <a:r>
              <a:rPr lang="en-US" sz="1600" dirty="0" smtClean="0"/>
              <a:t>The </a:t>
            </a:r>
            <a:r>
              <a:rPr lang="en-US" sz="1600" dirty="0" err="1" smtClean="0"/>
              <a:t>twserver.pbl</a:t>
            </a:r>
            <a:r>
              <a:rPr lang="en-US" sz="1600" dirty="0" smtClean="0"/>
              <a:t> library which is provided</a:t>
            </a:r>
          </a:p>
          <a:p>
            <a:endParaRPr lang="en-US" sz="1600" dirty="0"/>
          </a:p>
          <a:p>
            <a:r>
              <a:rPr lang="en-US" sz="1600" dirty="0" smtClean="0"/>
              <a:t>The application object should match the file name of the .</a:t>
            </a:r>
            <a:r>
              <a:rPr lang="en-US" sz="1600" dirty="0" err="1" smtClean="0"/>
              <a:t>pb</a:t>
            </a:r>
            <a:r>
              <a:rPr lang="en-US" sz="1600" dirty="0" smtClean="0"/>
              <a:t> and .</a:t>
            </a:r>
            <a:r>
              <a:rPr lang="en-US" sz="1600" dirty="0" err="1" smtClean="0"/>
              <a:t>pbhtml</a:t>
            </a:r>
            <a:r>
              <a:rPr lang="en-US" sz="1600" dirty="0" smtClean="0"/>
              <a:t> files.</a:t>
            </a:r>
          </a:p>
          <a:p>
            <a:r>
              <a:rPr lang="en-US" sz="1600" dirty="0" smtClean="0"/>
              <a:t>The main object for the page must </a:t>
            </a:r>
            <a:r>
              <a:rPr lang="en-US" sz="1600" dirty="0"/>
              <a:t>inherit from </a:t>
            </a:r>
            <a:r>
              <a:rPr lang="en-US" sz="1600" dirty="0" err="1" smtClean="0"/>
              <a:t>n_twserver_base_webpage</a:t>
            </a:r>
            <a:r>
              <a:rPr lang="en-US" sz="1600" dirty="0" smtClean="0"/>
              <a:t>.</a:t>
            </a:r>
          </a:p>
          <a:p>
            <a:r>
              <a:rPr lang="en-US" sz="1600" dirty="0" smtClean="0"/>
              <a:t>The open and close events of the application object are not used.</a:t>
            </a:r>
          </a:p>
          <a:p>
            <a:r>
              <a:rPr lang="en-US" sz="1600" dirty="0" smtClean="0"/>
              <a:t>The </a:t>
            </a:r>
            <a:r>
              <a:rPr lang="en-US" sz="1600" dirty="0" err="1" smtClean="0"/>
              <a:t>systemerror</a:t>
            </a:r>
            <a:r>
              <a:rPr lang="en-US" sz="1600" dirty="0" smtClean="0"/>
              <a:t> event must contain a HALT command. This is to prevent the PowerBuilder VM from presenting an unseen </a:t>
            </a:r>
            <a:r>
              <a:rPr lang="en-US" sz="1600" dirty="0" err="1" smtClean="0"/>
              <a:t>MessageBox</a:t>
            </a:r>
            <a:r>
              <a:rPr lang="en-US" sz="1600" dirty="0" smtClean="0"/>
              <a:t>.</a:t>
            </a:r>
          </a:p>
          <a:p>
            <a:r>
              <a:rPr lang="en-US" sz="1600" dirty="0"/>
              <a:t>The main </a:t>
            </a:r>
            <a:r>
              <a:rPr lang="en-US" sz="1600" dirty="0" smtClean="0"/>
              <a:t>object specified </a:t>
            </a:r>
            <a:r>
              <a:rPr lang="en-US" sz="1600" dirty="0"/>
              <a:t>in the .</a:t>
            </a:r>
            <a:r>
              <a:rPr lang="en-US" sz="1600" dirty="0" err="1"/>
              <a:t>pb</a:t>
            </a:r>
            <a:r>
              <a:rPr lang="en-US" sz="1600" dirty="0"/>
              <a:t> file is instantiated before the .</a:t>
            </a:r>
            <a:r>
              <a:rPr lang="en-US" sz="1600" dirty="0" err="1"/>
              <a:t>pbhtml</a:t>
            </a:r>
            <a:r>
              <a:rPr lang="en-US" sz="1600" dirty="0"/>
              <a:t> file is processed and destroyed after it is finished. This allows you to use instance variables in the called functions.</a:t>
            </a:r>
          </a:p>
          <a:p>
            <a:endParaRPr lang="en-US" sz="1600" dirty="0" smtClean="0"/>
          </a:p>
        </p:txBody>
      </p:sp>
    </p:spTree>
    <p:extLst>
      <p:ext uri="{BB962C8B-B14F-4D97-AF65-F5344CB8AC3E}">
        <p14:creationId xmlns:p14="http://schemas.microsoft.com/office/powerpoint/2010/main" val="209238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TopwizWeb</a:t>
            </a:r>
            <a:r>
              <a:rPr lang="en-US" dirty="0" smtClean="0"/>
              <a:t/>
            </a:r>
            <a:br>
              <a:rPr lang="en-US" dirty="0" smtClean="0"/>
            </a:br>
            <a:r>
              <a:rPr lang="en-US" sz="2700" dirty="0" smtClean="0"/>
              <a:t>Web Server for PowerBuilder</a:t>
            </a:r>
            <a:endParaRPr lang="en-US" sz="2700"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57200" y="228600"/>
            <a:ext cx="1472907" cy="1204043"/>
          </a:xfrm>
        </p:spPr>
      </p:pic>
      <p:sp>
        <p:nvSpPr>
          <p:cNvPr id="3" name="TextBox 2"/>
          <p:cNvSpPr txBox="1"/>
          <p:nvPr/>
        </p:nvSpPr>
        <p:spPr>
          <a:xfrm>
            <a:off x="381000" y="1981200"/>
            <a:ext cx="8305800" cy="3785652"/>
          </a:xfrm>
          <a:prstGeom prst="rect">
            <a:avLst/>
          </a:prstGeom>
          <a:noFill/>
        </p:spPr>
        <p:txBody>
          <a:bodyPr wrap="square" rtlCol="0">
            <a:spAutoFit/>
          </a:bodyPr>
          <a:lstStyle/>
          <a:p>
            <a:r>
              <a:rPr lang="en-US" sz="1600" dirty="0" smtClean="0"/>
              <a:t>There are several events that are triggered by the plug-in.</a:t>
            </a:r>
          </a:p>
          <a:p>
            <a:endParaRPr lang="en-US" sz="1600" dirty="0"/>
          </a:p>
          <a:p>
            <a:r>
              <a:rPr lang="en-US" sz="1600" dirty="0" smtClean="0"/>
              <a:t>Activate is triggered when the object is first instantiated and Deactivate is triggered just before it is destroyed. Do not put any code in the constructor or destructor events.</a:t>
            </a:r>
          </a:p>
          <a:p>
            <a:endParaRPr lang="en-US" sz="1600" dirty="0"/>
          </a:p>
          <a:p>
            <a:r>
              <a:rPr lang="en-US" sz="1600" dirty="0" smtClean="0"/>
              <a:t>There are 5 events that start with “method_”. There is one for each of the standard HTTP methods. The </a:t>
            </a:r>
            <a:r>
              <a:rPr lang="en-US" sz="1600" dirty="0" smtClean="0"/>
              <a:t>ones you </a:t>
            </a:r>
            <a:r>
              <a:rPr lang="en-US" sz="1600" dirty="0" smtClean="0"/>
              <a:t>will be using with Server Pages </a:t>
            </a:r>
            <a:r>
              <a:rPr lang="en-US" sz="1600" dirty="0" smtClean="0"/>
              <a:t>are </a:t>
            </a:r>
            <a:r>
              <a:rPr lang="en-US" sz="1600" dirty="0" err="1" smtClean="0"/>
              <a:t>method_get</a:t>
            </a:r>
            <a:r>
              <a:rPr lang="en-US" sz="1600" dirty="0" smtClean="0"/>
              <a:t> and </a:t>
            </a:r>
            <a:r>
              <a:rPr lang="en-US" sz="1600" dirty="0" err="1" smtClean="0"/>
              <a:t>method_post</a:t>
            </a:r>
            <a:r>
              <a:rPr lang="en-US" sz="1600" dirty="0" smtClean="0"/>
              <a:t>.</a:t>
            </a:r>
          </a:p>
          <a:p>
            <a:endParaRPr lang="en-US" sz="1600" dirty="0"/>
          </a:p>
          <a:p>
            <a:r>
              <a:rPr lang="en-US" sz="1600" dirty="0" smtClean="0"/>
              <a:t>When you have a form in the HTML and the user clicks the Submit button or the form is submitted by some other method, the </a:t>
            </a:r>
            <a:r>
              <a:rPr lang="en-US" sz="1600" dirty="0" err="1" smtClean="0"/>
              <a:t>method_post</a:t>
            </a:r>
            <a:r>
              <a:rPr lang="en-US" sz="1600" dirty="0" smtClean="0"/>
              <a:t> event is triggered immediately after the activate event.</a:t>
            </a:r>
          </a:p>
          <a:p>
            <a:endParaRPr lang="en-US" sz="1600" dirty="0"/>
          </a:p>
          <a:p>
            <a:r>
              <a:rPr lang="en-US" sz="1600" dirty="0"/>
              <a:t>The object </a:t>
            </a:r>
            <a:r>
              <a:rPr lang="en-US" sz="1600" dirty="0" err="1" smtClean="0"/>
              <a:t>n_twserver_dataservice</a:t>
            </a:r>
            <a:r>
              <a:rPr lang="en-US" sz="1600" dirty="0" smtClean="0"/>
              <a:t> has functions that make it easy to work with forms. The included target </a:t>
            </a:r>
            <a:r>
              <a:rPr lang="en-US" sz="1600" dirty="0" err="1" smtClean="0"/>
              <a:t>dwform</a:t>
            </a:r>
            <a:r>
              <a:rPr lang="en-US" sz="1600" dirty="0" smtClean="0"/>
              <a:t> is an example of how to use it.</a:t>
            </a:r>
            <a:endParaRPr lang="en-US" sz="1600" dirty="0"/>
          </a:p>
          <a:p>
            <a:endParaRPr lang="en-US" sz="1600" dirty="0" smtClean="0"/>
          </a:p>
          <a:p>
            <a:endParaRPr lang="en-US" sz="1600" dirty="0" smtClean="0"/>
          </a:p>
        </p:txBody>
      </p:sp>
    </p:spTree>
    <p:extLst>
      <p:ext uri="{BB962C8B-B14F-4D97-AF65-F5344CB8AC3E}">
        <p14:creationId xmlns:p14="http://schemas.microsoft.com/office/powerpoint/2010/main" val="14842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755</Words>
  <Application>Microsoft Office PowerPoint</Application>
  <PresentationFormat>On-screen Show (4:3)</PresentationFormat>
  <Paragraphs>69</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TopwizWeb Web Server for PowerBuilder</vt:lpstr>
      <vt:lpstr>TopwizWeb Web Server for PowerBuilder</vt:lpstr>
      <vt:lpstr>TopwizWeb Web Server for PowerBuilder</vt:lpstr>
      <vt:lpstr>TopwizWeb Web Server for PowerBuilder</vt:lpstr>
      <vt:lpstr>TopwizWeb Web Server for PowerBuilder</vt:lpstr>
      <vt:lpstr>TopwizWeb Web Server for PowerBuilder</vt:lpstr>
    </vt:vector>
  </TitlesOfParts>
  <Company>HSS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TopwizWeb Web Server for PowerBuilder</dc:title>
  <dc:creator>Roland M Smith</dc:creator>
  <cp:lastModifiedBy>Roland M Smith</cp:lastModifiedBy>
  <cp:revision>17</cp:revision>
  <dcterms:created xsi:type="dcterms:W3CDTF">2020-03-13T02:30:28Z</dcterms:created>
  <dcterms:modified xsi:type="dcterms:W3CDTF">2020-06-24T19:52:50Z</dcterms:modified>
</cp:coreProperties>
</file>