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13"/>
  </p:notesMasterIdLst>
  <p:handoutMasterIdLst>
    <p:handoutMasterId r:id="rId14"/>
  </p:handoutMasterIdLst>
  <p:sldIdLst>
    <p:sldId id="371" r:id="rId2"/>
    <p:sldId id="350" r:id="rId3"/>
    <p:sldId id="353" r:id="rId4"/>
    <p:sldId id="373" r:id="rId5"/>
    <p:sldId id="372" r:id="rId6"/>
    <p:sldId id="374" r:id="rId7"/>
    <p:sldId id="359" r:id="rId8"/>
    <p:sldId id="376" r:id="rId9"/>
    <p:sldId id="378" r:id="rId10"/>
    <p:sldId id="355" r:id="rId11"/>
    <p:sldId id="381" r:id="rId12"/>
  </p:sldIdLst>
  <p:sldSz cx="12195175" cy="6859588"/>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283"/>
    <a:srgbClr val="FF0000"/>
    <a:srgbClr val="666666"/>
    <a:srgbClr val="2B3F7B"/>
    <a:srgbClr val="9C277B"/>
    <a:srgbClr val="D4652D"/>
    <a:srgbClr val="9E3039"/>
    <a:srgbClr val="9999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84" autoAdjust="0"/>
    <p:restoredTop sz="86716" autoAdjust="0"/>
  </p:normalViewPr>
  <p:slideViewPr>
    <p:cSldViewPr snapToGrid="0" showGuides="1">
      <p:cViewPr>
        <p:scale>
          <a:sx n="74" d="100"/>
          <a:sy n="74" d="100"/>
        </p:scale>
        <p:origin x="-540" y="-354"/>
      </p:cViewPr>
      <p:guideLst>
        <p:guide orient="horz" pos="4118"/>
        <p:guide orient="horz" pos="3835"/>
        <p:guide orient="horz" pos="1065"/>
        <p:guide orient="horz" pos="779"/>
        <p:guide pos="7478"/>
        <p:guide pos="205"/>
        <p:guide pos="3849"/>
        <p:guide pos="4708"/>
        <p:guide pos="4812"/>
        <p:guide pos="2865"/>
        <p:guide pos="2965"/>
      </p:guideLst>
    </p:cSldViewPr>
  </p:slideViewPr>
  <p:notesTextViewPr>
    <p:cViewPr>
      <p:scale>
        <a:sx n="100" d="100"/>
        <a:sy n="100" d="100"/>
      </p:scale>
      <p:origin x="0" y="0"/>
    </p:cViewPr>
  </p:notesTextViewPr>
  <p:sorterViewPr>
    <p:cViewPr>
      <p:scale>
        <a:sx n="100" d="100"/>
        <a:sy n="100" d="100"/>
      </p:scale>
      <p:origin x="0" y="2334"/>
    </p:cViewPr>
  </p:sorterViewPr>
  <p:notesViewPr>
    <p:cSldViewPr snapToGrid="0" showGuides="1">
      <p:cViewPr varScale="1">
        <p:scale>
          <a:sx n="98" d="100"/>
          <a:sy n="98" d="100"/>
        </p:scale>
        <p:origin x="-255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xmlns=""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9000" y="612947"/>
            <a:ext cx="5760000" cy="324096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211842"/>
            <a:ext cx="5760000" cy="3939264"/>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2957512" y="8915402"/>
            <a:ext cx="942976" cy="205358"/>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xmlns=""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321489" indent="-214326"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534937" indent="-217378"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
        <p:nvSpPr>
          <p:cNvPr id="10" name="Slide Image Placeholder 9"/>
          <p:cNvSpPr>
            <a:spLocks noGrp="1" noRot="1" noChangeAspect="1"/>
          </p:cNvSpPr>
          <p:nvPr>
            <p:ph type="sldImg"/>
          </p:nvPr>
        </p:nvSpPr>
        <p:spPr>
          <a:xfrm>
            <a:off x="547688" y="612775"/>
            <a:ext cx="5762625" cy="3241675"/>
          </a:xfrm>
        </p:spPr>
      </p:sp>
      <p:sp>
        <p:nvSpPr>
          <p:cNvPr id="11" name="Notes Placeholder 10"/>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10</a:t>
            </a:fld>
            <a:endParaRPr lang="de-DE" dirty="0"/>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dirty="0" smtClean="0"/>
              <a:t>Many more examples</a:t>
            </a:r>
            <a:r>
              <a:rPr lang="en-US" baseline="0" dirty="0" smtClean="0"/>
              <a:t> of Enhanced Functionality can be demoed.  (grid column expansion, column sorting, visual tracker for changed fields in data grids, export </a:t>
            </a:r>
            <a:r>
              <a:rPr lang="en-US" baseline="0" dirty="0" err="1" smtClean="0"/>
              <a:t>dw</a:t>
            </a:r>
            <a:r>
              <a:rPr lang="en-US" baseline="0" smtClean="0"/>
              <a:t> to excel DW2XLS – desta.com.ua/dw2xls)</a:t>
            </a:r>
            <a:endParaRPr lang="en-US" smtClean="0"/>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normAutofit/>
          </a:bodyPr>
          <a:lstStyle/>
          <a:p>
            <a:r>
              <a:rPr lang="en-US" dirty="0" smtClean="0"/>
              <a:t>Blank</a:t>
            </a:r>
            <a:r>
              <a:rPr lang="en-US" baseline="0" dirty="0" smtClean="0"/>
              <a:t> to prevent falling out of presentation if space bar hit by accident</a:t>
            </a:r>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4</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dirty="0" smtClean="0"/>
              <a:t>Point 5 – EASY</a:t>
            </a:r>
            <a:r>
              <a:rPr lang="en-US" baseline="0" dirty="0" smtClean="0"/>
              <a:t> IMPLEMENTATION = small investment = not much dev time, test time, deployment time (also LESS RISK)</a:t>
            </a:r>
            <a:endParaRPr lang="en-US" dirty="0" smtClean="0"/>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smtClean="0"/>
              <a:t>P</a:t>
            </a:r>
            <a:r>
              <a:rPr lang="en-US" baseline="0" dirty="0" smtClean="0"/>
              <a:t>arent creates &amp; registers the desired </a:t>
            </a:r>
            <a:r>
              <a:rPr lang="en-US" baseline="0" dirty="0" err="1" smtClean="0"/>
              <a:t>dw</a:t>
            </a:r>
            <a:r>
              <a:rPr lang="en-US" baseline="0" dirty="0" smtClean="0"/>
              <a:t>(s), the </a:t>
            </a:r>
            <a:r>
              <a:rPr lang="en-US" baseline="0" dirty="0" err="1" smtClean="0"/>
              <a:t>dws</a:t>
            </a:r>
            <a:r>
              <a:rPr lang="en-US" baseline="0" dirty="0" smtClean="0"/>
              <a:t> are manipulated via the object methods</a:t>
            </a:r>
            <a:endParaRPr lang="en-US" dirty="0" smtClean="0"/>
          </a:p>
          <a:p>
            <a:r>
              <a:rPr lang="en-US" dirty="0" smtClean="0"/>
              <a:t>Point</a:t>
            </a:r>
            <a:r>
              <a:rPr lang="en-US" baseline="0" dirty="0" smtClean="0"/>
              <a:t> 1 &amp; 2 :  Staying out of current </a:t>
            </a:r>
            <a:r>
              <a:rPr lang="en-US" baseline="0" dirty="0" err="1" smtClean="0"/>
              <a:t>spagetti</a:t>
            </a:r>
            <a:r>
              <a:rPr lang="en-US" baseline="0" dirty="0" smtClean="0"/>
              <a:t> code </a:t>
            </a:r>
          </a:p>
          <a:p>
            <a:r>
              <a:rPr lang="en-US" baseline="0" dirty="0" smtClean="0"/>
              <a:t>Point 3: add more options/methods/etc and they are available everywhere</a:t>
            </a:r>
          </a:p>
          <a:p>
            <a:r>
              <a:rPr lang="en-US" dirty="0" smtClean="0"/>
              <a:t>Point 4: in ancestry can turn on/off functionality (code once – use everywhere)</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smtClean="0"/>
              <a:t>There are slides</a:t>
            </a:r>
            <a:r>
              <a:rPr lang="en-US" baseline="0" dirty="0" smtClean="0"/>
              <a:t> for each demos with notes on implementation.  From here launch into the demos.</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7</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smtClean="0"/>
              <a:t>Tooltip text in</a:t>
            </a:r>
            <a:r>
              <a:rPr lang="en-US" baseline="0" dirty="0" smtClean="0"/>
              <a:t> this example is the visible value on the cut off field.  You could, of course, make the text anything desired.</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638" y="2130921"/>
            <a:ext cx="10365899"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9276" y="3887100"/>
            <a:ext cx="8536623" cy="1753006"/>
          </a:xfrm>
        </p:spPr>
        <p:txBody>
          <a:bodyPr/>
          <a:lstStyle>
            <a:lvl1pPr marL="0" indent="0" algn="ctr">
              <a:buNone/>
              <a:defRPr>
                <a:solidFill>
                  <a:schemeClr val="tx1">
                    <a:tint val="75000"/>
                  </a:schemeClr>
                </a:solidFill>
              </a:defRPr>
            </a:lvl1pPr>
            <a:lvl2pPr marL="544203" indent="0" algn="ctr">
              <a:buNone/>
              <a:defRPr>
                <a:solidFill>
                  <a:schemeClr val="tx1">
                    <a:tint val="75000"/>
                  </a:schemeClr>
                </a:solidFill>
              </a:defRPr>
            </a:lvl2pPr>
            <a:lvl3pPr marL="1088408" indent="0" algn="ctr">
              <a:buNone/>
              <a:defRPr>
                <a:solidFill>
                  <a:schemeClr val="tx1">
                    <a:tint val="75000"/>
                  </a:schemeClr>
                </a:solidFill>
              </a:defRPr>
            </a:lvl3pPr>
            <a:lvl4pPr marL="1632612" indent="0" algn="ctr">
              <a:buNone/>
              <a:defRPr>
                <a:solidFill>
                  <a:schemeClr val="tx1">
                    <a:tint val="75000"/>
                  </a:schemeClr>
                </a:solidFill>
              </a:defRPr>
            </a:lvl4pPr>
            <a:lvl5pPr marL="2176815" indent="0" algn="ctr">
              <a:buNone/>
              <a:defRPr>
                <a:solidFill>
                  <a:schemeClr val="tx1">
                    <a:tint val="75000"/>
                  </a:schemeClr>
                </a:solidFill>
              </a:defRPr>
            </a:lvl5pPr>
            <a:lvl6pPr marL="2721019" indent="0" algn="ctr">
              <a:buNone/>
              <a:defRPr>
                <a:solidFill>
                  <a:schemeClr val="tx1">
                    <a:tint val="75000"/>
                  </a:schemeClr>
                </a:solidFill>
              </a:defRPr>
            </a:lvl6pPr>
            <a:lvl7pPr marL="3265223" indent="0" algn="ctr">
              <a:buNone/>
              <a:defRPr>
                <a:solidFill>
                  <a:schemeClr val="tx1">
                    <a:tint val="75000"/>
                  </a:schemeClr>
                </a:solidFill>
              </a:defRPr>
            </a:lvl7pPr>
            <a:lvl8pPr marL="3809427" indent="0" algn="ctr">
              <a:buNone/>
              <a:defRPr>
                <a:solidFill>
                  <a:schemeClr val="tx1">
                    <a:tint val="75000"/>
                  </a:schemeClr>
                </a:solidFill>
              </a:defRPr>
            </a:lvl8pPr>
            <a:lvl9pPr marL="435363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92903" y="274704"/>
            <a:ext cx="3658553" cy="5854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3015" y="274704"/>
            <a:ext cx="10776639" cy="5854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with picture - two lines">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smtClean="0"/>
              <a:t>Alternate Presentation Title</a:t>
            </a:r>
            <a:br>
              <a:rPr lang="en-US" sz="3600" dirty="0" smtClean="0"/>
            </a:br>
            <a:r>
              <a:rPr lang="en-US" sz="3600" dirty="0" smtClean="0"/>
              <a:t>Breaks to Two Lines</a:t>
            </a:r>
            <a:endParaRPr lang="de-DE" dirty="0"/>
          </a:p>
        </p:txBody>
      </p:sp>
      <p:pic>
        <p:nvPicPr>
          <p:cNvPr id="11"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3266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&lt;Agenda&gt;</a:t>
            </a:r>
            <a:endParaRPr lang="en-US" dirty="0"/>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smtClean="0"/>
              <a:t>Agenda Item/Divider Headline</a:t>
            </a:r>
          </a:p>
          <a:p>
            <a:pPr lvl="1"/>
            <a:r>
              <a:rPr lang="en-US" dirty="0" smtClean="0"/>
              <a:t>Details</a:t>
            </a:r>
          </a:p>
          <a:p>
            <a:pPr lvl="2"/>
            <a:r>
              <a:rPr lang="en-US" dirty="0" smtClean="0"/>
              <a:t>Third Level</a:t>
            </a:r>
          </a:p>
          <a:p>
            <a:pPr lvl="3"/>
            <a:r>
              <a:rPr lang="en-US" dirty="0" smtClean="0"/>
              <a:t>Fourth Level</a:t>
            </a:r>
          </a:p>
          <a:p>
            <a:endParaRPr lang="en-US" dirty="0" smtClean="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smtClean="0"/>
              <a:t>Click icon to add picture</a:t>
            </a:r>
            <a:endParaRPr lang="en-US" dirty="0"/>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Divider page</a:t>
            </a:r>
            <a:endParaRPr lang="de-DE" dirty="0"/>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smtClean="0"/>
              <a:t>Subtitle if needed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smtClean="0"/>
              <a:t>Click icon to add picture</a:t>
            </a:r>
            <a:endParaRPr lang="de-DE" dirty="0"/>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smtClean="0"/>
              <a:t>Short Presentation Title</a:t>
            </a:r>
            <a:endParaRPr lang="en-US" dirty="0"/>
          </a:p>
        </p:txBody>
      </p:sp>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pic>
        <p:nvPicPr>
          <p:cNvPr id="2053"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1978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smtClean="0"/>
              <a:t>Short Presentation Title</a:t>
            </a:r>
            <a:endParaRPr lang="en-US" dirty="0"/>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pic>
        <p:nvPicPr>
          <p:cNvPr id="5"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3266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Pr>
        <a:solidFill>
          <a:schemeClr val="accent1"/>
        </a:solidFill>
        <a:effectLst/>
      </p:bgPr>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smtClean="0"/>
              <a:t>Alternate Presentation Title</a:t>
            </a:r>
            <a:br>
              <a:rPr lang="en-US" sz="3600" dirty="0" smtClean="0"/>
            </a:br>
            <a:r>
              <a:rPr lang="en-US" sz="3600" dirty="0" smtClean="0"/>
              <a:t>Breaks to Two Lines</a:t>
            </a:r>
            <a:endParaRPr lang="de-DE" dirty="0"/>
          </a:p>
        </p:txBody>
      </p:sp>
      <p:pic>
        <p:nvPicPr>
          <p:cNvPr id="5"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3266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smtClean="0"/>
              <a:t>Subtitle if needed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Thank you</a:t>
            </a:r>
            <a:endParaRPr lang="de-DE" dirty="0"/>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62"/>
            <a:ext cx="11545200" cy="1846659"/>
          </a:xfrm>
        </p:spPr>
        <p:txBody>
          <a:bodyPr anchor="b" anchorCtr="0">
            <a:noAutofit/>
          </a:bodyPr>
          <a:lstStyle>
            <a:lvl1pPr>
              <a:spcBef>
                <a:spcPts val="0"/>
              </a:spcBef>
              <a:defRPr sz="20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6"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58419" y="485800"/>
            <a:ext cx="6351476" cy="926973"/>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smtClean="0"/>
              <a:t>Click icon to add picture</a:t>
            </a:r>
            <a:endParaRPr lang="de-DE" dirty="0"/>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smtClean="0"/>
              <a:t>Click icon to add picture</a:t>
            </a:r>
            <a:endParaRPr lang="de-DE"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smtClean="0"/>
              <a:t>Click to add content</a:t>
            </a: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Discussion panel</a:t>
            </a:r>
            <a:endParaRPr lang="en-US" dirty="0"/>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smtClean="0"/>
              <a:t>Title of discussion panel</a:t>
            </a:r>
          </a:p>
          <a:p>
            <a:r>
              <a:rPr lang="en-US" b="0" dirty="0" smtClean="0"/>
              <a:t>Speaker Name, Company 1</a:t>
            </a:r>
          </a:p>
          <a:p>
            <a:r>
              <a:rPr lang="en-US" b="0" dirty="0" smtClean="0"/>
              <a:t>Speaker Name, Company 2</a:t>
            </a:r>
          </a:p>
          <a:p>
            <a:r>
              <a:rPr lang="en-US" b="0" dirty="0" smtClean="0"/>
              <a:t>Speaker Name, Company 3</a:t>
            </a:r>
          </a:p>
          <a:p>
            <a:r>
              <a:rPr lang="en-US" b="0" dirty="0" smtClean="0"/>
              <a:t>Speaker Name, Company 4</a:t>
            </a:r>
          </a:p>
          <a:p>
            <a:r>
              <a:rPr lang="en-US" b="0" dirty="0" smtClean="0"/>
              <a:t>Speaker Name, Company 5</a:t>
            </a: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324000" y="1692392"/>
            <a:ext cx="5662800" cy="4524315"/>
          </a:xfrm>
          <a:prstGeom prst="rect">
            <a:avLst/>
          </a:prstGeom>
          <a:noFill/>
        </p:spPr>
        <p:txBody>
          <a:bodyPr wrap="square" lIns="0" tIns="0" rIns="0" bIns="0" rtlCol="0">
            <a:spAutoFit/>
          </a:bodyPr>
          <a:lstStyle/>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No part of this publication may be reproduced or transmitted in any form or for any purpose without the express permission of SAP AG. The information contained herein may be changed without prior notice.</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Some software products marketed by SAP AG and its distributors contain proprietary software components of other software vendors.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Microsoft, Windows, Excel, Outlook, PowerPoint, Silverlight, and Visual Studio are registered trademarks of Microsoft Corporation. </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IBM, DB2, DB2 Universal Database, System i, System i5, System p, System p5, System x, System z, System z10, z10, z/VM, z/OS, OS/390, zEnterprise, PowerVM, Power Architecture, Power Systems, POWER7, POWER6+, POWER6, POWER, PowerHA, pureScale, PowerPC, BladeCenter, System Storage, Storwize,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XIV, GPFS, HACMP, RETAIN, DB2 Connect, RACF, Redbooks, OS/2, AIX, Intelligent Miner, WebSphere, Tivoli, Informix, and Smarter Planet are trademarks or registered trademarks of IBM Corporation.</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Linux is the registered trademark of Linus Torvalds in the United States and other countries.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Adobe, the Adobe logo, Acrobat, PostScript, and Reader are trademarks or registered trademarks of Adobe Systems Incorporated in the United States and other countries.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Oracle and Java are registered trademarks of Oracle and its affiliates.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UNIX, X/Open, OSF/1, and Motif are registered trademarks of the Open Group.</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Citrix, ICA, Program Neighborhood, MetaFrame, WinFrame, VideoFrame, and MultiWin are trademarks or registered trademarks of Citrix Systems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HTML, XML, XHTML, and W3C are trademarks or registered trademarks of W3C®, World Wide Web Consortium, Massachusetts Institute of Technology. </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Apple, App Store, iBooks, iPad, iPhone, iPhoto, iPod, iTunes, Multi-Touch, Objective-C, Retina, Safari, Siri,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and Xcode are trademarks or registered trademarks of Apple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IOS is a registered trademark of Cisco Systems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RIM, BlackBerry, BBM, BlackBerry Curve, BlackBerry Bold, BlackBerry Pearl, BlackBerry Torch, BlackBerry Storm, BlackBerry Storm2, BlackBerry PlayBook, and BlackBerry App World are trademarks or registered trademarks of Research in Motion Limited.</a:t>
            </a:r>
          </a:p>
        </p:txBody>
      </p:sp>
      <p:sp>
        <p:nvSpPr>
          <p:cNvPr id="11" name="TextBox 10"/>
          <p:cNvSpPr txBox="1"/>
          <p:nvPr userDrawn="1"/>
        </p:nvSpPr>
        <p:spPr bwMode="gray">
          <a:xfrm>
            <a:off x="324000" y="324075"/>
            <a:ext cx="7083441"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GB" sz="2900" b="1" kern="1200" noProof="0" dirty="0" smtClean="0">
                <a:solidFill>
                  <a:schemeClr val="accent2"/>
                </a:solidFill>
                <a:latin typeface="+mj-lt"/>
                <a:ea typeface="+mj-ea"/>
                <a:cs typeface="+mj-cs"/>
              </a:rPr>
              <a:t>© </a:t>
            </a:r>
            <a:r>
              <a:rPr lang="de-DE" sz="2900" b="1" kern="1200" noProof="0" dirty="0" smtClean="0">
                <a:solidFill>
                  <a:schemeClr val="accent2"/>
                </a:solidFill>
                <a:latin typeface="+mj-lt"/>
                <a:ea typeface="+mj-ea"/>
                <a:cs typeface="+mj-cs"/>
              </a:rPr>
              <a:t>2012 SAP AG. All rights reserved.</a:t>
            </a:r>
          </a:p>
        </p:txBody>
      </p:sp>
      <p:sp>
        <p:nvSpPr>
          <p:cNvPr id="6" name="TextBox 5"/>
          <p:cNvSpPr txBox="1"/>
          <p:nvPr userDrawn="1"/>
        </p:nvSpPr>
        <p:spPr bwMode="gray">
          <a:xfrm>
            <a:off x="6208016" y="1692392"/>
            <a:ext cx="5662800" cy="4170372"/>
          </a:xfrm>
          <a:prstGeom prst="rect">
            <a:avLst/>
          </a:prstGeom>
          <a:noFill/>
        </p:spPr>
        <p:txBody>
          <a:bodyPr wrap="square" lIns="0" tIns="0" rIns="0" bIns="0" rtlCol="0">
            <a:spAutoFit/>
          </a:bodyPr>
          <a:lstStyle/>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Google App Engine, Google Apps, Google Checkout, Google Data API, Google Maps, Google Mobile Ads, Google Mobile Updater, Google Mobile, Google Store, Google Sync, Google Updater, Google Voice,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Google Mail, Gmail, YouTube, Dalvik and Android are trademarks or registered trademarks of Google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INTERMEC is a registered trademark of Intermec Technologies Corporation.</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Wi-Fi is a registered trademark of Wi-Fi Alliance.</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Bluetooth is a registered trademark of Bluetooth SIG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Motorola is a registered trademark of Motorola Trademark Holdings LLC. </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Computop is a registered trademark of Computop Wirtschaftsinformatik GmbH.</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SAP, R/3, SAP NetWeaver, Duet, PartnerEdge, ByDesign, SAP BusinessObjects Explorer, StreamWork,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SAP HANA, and other SAP products and services mentioned herein as well as their respective logos are trademarks or registered trademarks of SAP AG in Germany and other countries.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Sybase and Adaptive Server, iAnywhere, Sybase 365, SQL Anywhere, and other Sybase products and services mentioned herein as well as their respective logos are trademarks or registered trademarks of Sybase Inc. Sybase is an SAP company.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Crossgate, m@gic EDDY, B2B 360°, and B2B 360° Services are registered trademarks of Crossgate AG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in Germany and other countries. Crossgate is an SAP company.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All other product and service names mentioned are the trademarks of their respective companies. Data contained in this document serves informational purposes only. National product specifications may vary.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The information in this document is proprietary to SAP. No part of this document may be reproduced, copied,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or transmitted in any form or for any purpose without the express prior written permission of SAP AG.</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336" y="4407921"/>
            <a:ext cx="10365899" cy="1362390"/>
          </a:xfrm>
        </p:spPr>
        <p:txBody>
          <a:bodyPr anchor="t"/>
          <a:lstStyle>
            <a:lvl1pPr algn="l">
              <a:defRPr sz="4800" b="1" cap="all"/>
            </a:lvl1pPr>
          </a:lstStyle>
          <a:p>
            <a:r>
              <a:rPr lang="en-US" smtClean="0"/>
              <a:t>Click to edit Master title style</a:t>
            </a:r>
            <a:endParaRPr lang="en-US"/>
          </a:p>
        </p:txBody>
      </p:sp>
      <p:sp>
        <p:nvSpPr>
          <p:cNvPr id="3" name="Text Placeholder 2"/>
          <p:cNvSpPr>
            <a:spLocks noGrp="1"/>
          </p:cNvSpPr>
          <p:nvPr>
            <p:ph type="body" idx="1"/>
          </p:nvPr>
        </p:nvSpPr>
        <p:spPr>
          <a:xfrm>
            <a:off x="963336" y="2907389"/>
            <a:ext cx="10365899" cy="1500534"/>
          </a:xfrm>
        </p:spPr>
        <p:txBody>
          <a:bodyPr anchor="b"/>
          <a:lstStyle>
            <a:lvl1pPr marL="0" indent="0">
              <a:buNone/>
              <a:defRPr sz="2400">
                <a:solidFill>
                  <a:schemeClr val="tx1">
                    <a:tint val="75000"/>
                  </a:schemeClr>
                </a:solidFill>
              </a:defRPr>
            </a:lvl1pPr>
            <a:lvl2pPr marL="544203" indent="0">
              <a:buNone/>
              <a:defRPr sz="2100">
                <a:solidFill>
                  <a:schemeClr val="tx1">
                    <a:tint val="75000"/>
                  </a:schemeClr>
                </a:solidFill>
              </a:defRPr>
            </a:lvl2pPr>
            <a:lvl3pPr marL="1088408" indent="0">
              <a:buNone/>
              <a:defRPr sz="1900">
                <a:solidFill>
                  <a:schemeClr val="tx1">
                    <a:tint val="75000"/>
                  </a:schemeClr>
                </a:solidFill>
              </a:defRPr>
            </a:lvl3pPr>
            <a:lvl4pPr marL="1632612" indent="0">
              <a:buNone/>
              <a:defRPr sz="1700">
                <a:solidFill>
                  <a:schemeClr val="tx1">
                    <a:tint val="75000"/>
                  </a:schemeClr>
                </a:solidFill>
              </a:defRPr>
            </a:lvl4pPr>
            <a:lvl5pPr marL="2176815" indent="0">
              <a:buNone/>
              <a:defRPr sz="1700">
                <a:solidFill>
                  <a:schemeClr val="tx1">
                    <a:tint val="75000"/>
                  </a:schemeClr>
                </a:solidFill>
              </a:defRPr>
            </a:lvl5pPr>
            <a:lvl6pPr marL="2721019" indent="0">
              <a:buNone/>
              <a:defRPr sz="1700">
                <a:solidFill>
                  <a:schemeClr val="tx1">
                    <a:tint val="75000"/>
                  </a:schemeClr>
                </a:solidFill>
              </a:defRPr>
            </a:lvl6pPr>
            <a:lvl7pPr marL="3265223" indent="0">
              <a:buNone/>
              <a:defRPr sz="1700">
                <a:solidFill>
                  <a:schemeClr val="tx1">
                    <a:tint val="75000"/>
                  </a:schemeClr>
                </a:solidFill>
              </a:defRPr>
            </a:lvl7pPr>
            <a:lvl8pPr marL="3809427" indent="0">
              <a:buNone/>
              <a:defRPr sz="1700">
                <a:solidFill>
                  <a:schemeClr val="tx1">
                    <a:tint val="75000"/>
                  </a:schemeClr>
                </a:solidFill>
              </a:defRPr>
            </a:lvl8pPr>
            <a:lvl9pPr marL="4353630" indent="0">
              <a:buNone/>
              <a:defRPr sz="1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9815222"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en-GB" sz="2900" b="1" kern="1200" noProof="0" dirty="0" smtClean="0">
                <a:solidFill>
                  <a:schemeClr val="accent2"/>
                </a:solidFill>
                <a:latin typeface="+mj-lt"/>
                <a:ea typeface="+mj-ea"/>
                <a:cs typeface="+mj-cs"/>
              </a:rPr>
              <a:t>© </a:t>
            </a:r>
            <a:r>
              <a:rPr lang="de-DE" sz="2900" b="1" kern="1200" noProof="0" dirty="0" smtClean="0">
                <a:solidFill>
                  <a:schemeClr val="accent2"/>
                </a:solidFill>
                <a:latin typeface="+mj-lt"/>
                <a:ea typeface="+mj-ea"/>
                <a:cs typeface="+mj-cs"/>
              </a:rPr>
              <a:t>2012 SAP AG. Alle Rechte vorbehalten.</a:t>
            </a:r>
          </a:p>
        </p:txBody>
      </p:sp>
      <p:sp>
        <p:nvSpPr>
          <p:cNvPr id="6" name="TextBox 5"/>
          <p:cNvSpPr txBox="1"/>
          <p:nvPr userDrawn="1"/>
        </p:nvSpPr>
        <p:spPr bwMode="gray">
          <a:xfrm>
            <a:off x="324000" y="1692000"/>
            <a:ext cx="5662800" cy="4662815"/>
          </a:xfrm>
          <a:prstGeom prst="rect">
            <a:avLst/>
          </a:prstGeom>
          <a:noFill/>
        </p:spPr>
        <p:txBody>
          <a:bodyPr wrap="square" lIns="0" tIns="0" rIns="0" bIns="0" rtlCol="0">
            <a:spAutoFit/>
          </a:bodyPr>
          <a:lstStyle>
            <a:defPPr>
              <a:defRPr lang="de-DE"/>
            </a:defPPr>
            <a:lvl1pPr indent="0">
              <a:lnSpc>
                <a:spcPct val="100000"/>
              </a:lnSpc>
              <a:spcBef>
                <a:spcPts val="600"/>
              </a:spcBef>
              <a:defRPr sz="900">
                <a:ea typeface="MS PGothic" pitchFamily="34" charset="-128"/>
              </a:defRPr>
            </a:lvl1pPr>
          </a:lstStyle>
          <a:p>
            <a:pPr lvl="0"/>
            <a:r>
              <a:rPr lang="de-DE" noProof="0" dirty="0" smtClean="0"/>
              <a:t>Weitergabe und Vervielfältigung dieser Publikation oder von Teilen daraus sind, zu welchem Zweck und in welcher Form auch immer, ohne die ausdrückliche schriftliche Genehmigung durch SAP AG nicht gestattet. </a:t>
            </a:r>
            <a:br>
              <a:rPr lang="de-DE" noProof="0" dirty="0" smtClean="0"/>
            </a:br>
            <a:r>
              <a:rPr lang="de-DE" noProof="0" dirty="0" smtClean="0"/>
              <a:t>In dieser Publikation enthaltene Informationen können ohne vorherige Ankündigung geändert werden.</a:t>
            </a:r>
          </a:p>
          <a:p>
            <a:pPr lvl="0"/>
            <a:r>
              <a:rPr lang="de-DE" noProof="0" dirty="0" smtClean="0"/>
              <a:t>Die von SAP AG oder deren Vertriebsfirmen angebotenen Softwareprodukte können Softwarekomponenten auch anderer Softwarehersteller enthalten.</a:t>
            </a:r>
          </a:p>
          <a:p>
            <a:pPr lvl="0"/>
            <a:r>
              <a:rPr lang="de-DE" noProof="0" dirty="0" smtClean="0"/>
              <a:t>Microsoft, Windows, Excel, Outlook, PowerPoint, Silverlight und Visual Studio sind eingetragene Marken der Microsoft Corporation. </a:t>
            </a:r>
          </a:p>
          <a:p>
            <a:pPr lvl="0"/>
            <a:r>
              <a:rPr lang="de-DE" noProof="0" dirty="0" smtClean="0"/>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und Smarter Planet sind Marken oder eingetragene Marken der IBM Corporation.</a:t>
            </a:r>
          </a:p>
          <a:p>
            <a:pPr lvl="0"/>
            <a:r>
              <a:rPr lang="de-DE" noProof="0" dirty="0" smtClean="0"/>
              <a:t>Linux ist eine eingetragene Marke von Linus Torvalds in den USA und anderen Ländern.</a:t>
            </a:r>
          </a:p>
          <a:p>
            <a:pPr lvl="0"/>
            <a:r>
              <a:rPr lang="de-DE" noProof="0" dirty="0" smtClean="0"/>
              <a:t>Adobe, das Adobe-Logo, Acrobat, PostScript und Reader sind Marken oder eingetragene Marken von </a:t>
            </a:r>
            <a:br>
              <a:rPr lang="de-DE" noProof="0" dirty="0" smtClean="0"/>
            </a:br>
            <a:r>
              <a:rPr lang="de-DE" noProof="0" dirty="0" smtClean="0"/>
              <a:t>Adobe Systems Incorporated in den USA und/oder anderen Ländern.</a:t>
            </a:r>
          </a:p>
          <a:p>
            <a:pPr lvl="0"/>
            <a:r>
              <a:rPr lang="de-DE" noProof="0" dirty="0" smtClean="0"/>
              <a:t>Oracle und Java sind eingetragene Marken von Oracle und/oder ihrer Tochtergesellschaften. </a:t>
            </a:r>
          </a:p>
          <a:p>
            <a:pPr lvl="0"/>
            <a:r>
              <a:rPr lang="de-DE" noProof="0" dirty="0" smtClean="0"/>
              <a:t>UNIX, X/Open, OSF/1 und Motif sind eingetragene Marken der Open Group.</a:t>
            </a:r>
          </a:p>
          <a:p>
            <a:pPr lvl="0"/>
            <a:r>
              <a:rPr lang="de-DE" noProof="0" dirty="0" smtClean="0"/>
              <a:t>Citrix, ICA, Program Neighborhood, MetaFrame, WinFrame, VideoFrame und MultiWin sind Marken oder eingetragene Marken von Citrix Systems, Inc.</a:t>
            </a:r>
          </a:p>
          <a:p>
            <a:pPr lvl="0"/>
            <a:r>
              <a:rPr lang="de-DE" noProof="0" dirty="0" smtClean="0"/>
              <a:t>HTML, XML, XHTML und W3C sind Marken oder eingetragene Marken des W3C®, World Wide Web Consortium, Massachusetts Institute of Technology. </a:t>
            </a:r>
          </a:p>
          <a:p>
            <a:pPr lvl="0"/>
            <a:r>
              <a:rPr lang="de-DE" noProof="0" dirty="0" smtClean="0"/>
              <a:t>Apple, App Store, iBooks, iPad, iPhone, iPhoto, iPod, iTunes, Multi-Touch, Objective-C, Retina, Safari, Siri </a:t>
            </a:r>
            <a:br>
              <a:rPr lang="de-DE" noProof="0" dirty="0" smtClean="0"/>
            </a:br>
            <a:r>
              <a:rPr lang="de-DE" noProof="0" dirty="0" smtClean="0"/>
              <a:t>und Xcode sind Marken oder eingetragene Marken der Apple Inc.</a:t>
            </a:r>
          </a:p>
          <a:p>
            <a:pPr lvl="0"/>
            <a:r>
              <a:rPr lang="de-DE" noProof="0" dirty="0" smtClean="0"/>
              <a:t>IOS ist eine eingetragene Marke von Cisco Systems Inc.</a:t>
            </a:r>
          </a:p>
          <a:p>
            <a:pPr lvl="0"/>
            <a:r>
              <a:rPr lang="de-DE" noProof="0" dirty="0" smtClean="0"/>
              <a:t>RIM, BlackBerry, BBM, BlackBerry Curve, BlackBerry Bold, BlackBerry Pearl, BlackBerry Torch, BlackBerry Storm, BlackBerry Storm2, BlackBerry PlayBook und BlackBerry App World sind Marken oder eingetragene Marken von Research in Motion Limited.</a:t>
            </a:r>
          </a:p>
        </p:txBody>
      </p:sp>
      <p:sp>
        <p:nvSpPr>
          <p:cNvPr id="7" name="TextBox 6"/>
          <p:cNvSpPr txBox="1"/>
          <p:nvPr userDrawn="1"/>
        </p:nvSpPr>
        <p:spPr bwMode="gray">
          <a:xfrm>
            <a:off x="6208525" y="1692000"/>
            <a:ext cx="5662800" cy="4447371"/>
          </a:xfrm>
          <a:prstGeom prst="rect">
            <a:avLst/>
          </a:prstGeom>
          <a:noFill/>
        </p:spPr>
        <p:txBody>
          <a:bodyPr wrap="square" lIns="0" tIns="0" rIns="0" bIns="0" rtlCol="0">
            <a:spAutoFit/>
          </a:bodyPr>
          <a:lstStyle>
            <a:defPPr>
              <a:defRPr lang="de-DE"/>
            </a:defPPr>
            <a:lvl1pPr indent="0">
              <a:lnSpc>
                <a:spcPct val="100000"/>
              </a:lnSpc>
              <a:spcBef>
                <a:spcPts val="600"/>
              </a:spcBef>
              <a:defRPr sz="900">
                <a:ea typeface="MS PGothic" pitchFamily="34" charset="-128"/>
              </a:defRPr>
            </a:lvl1pPr>
          </a:lstStyle>
          <a:p>
            <a:pPr lvl="0"/>
            <a:r>
              <a:rPr lang="de-DE" noProof="0" dirty="0" smtClean="0"/>
              <a:t>Google App Engine, Google Apps, Google Checkout, Google Data API, Google Maps, Google Mobile Ads, Google Mobile Updater, Google Mobile, Google Store, Google Sync, Google Updater, Google Voice, </a:t>
            </a:r>
            <a:br>
              <a:rPr lang="de-DE" noProof="0" dirty="0" smtClean="0"/>
            </a:br>
            <a:r>
              <a:rPr lang="de-DE" noProof="0" dirty="0" smtClean="0"/>
              <a:t>Google Mail, Gmail, YouTube, Dalvik und Android sind Marken oder eingetragene Marken von Google Inc.</a:t>
            </a:r>
          </a:p>
          <a:p>
            <a:pPr lvl="0"/>
            <a:r>
              <a:rPr lang="de-DE" noProof="0" dirty="0" smtClean="0"/>
              <a:t>INTERMEC ist eine eingetragene Marke der Intermec Technologies Corporation.</a:t>
            </a:r>
          </a:p>
          <a:p>
            <a:pPr lvl="0"/>
            <a:r>
              <a:rPr lang="de-DE" noProof="0" dirty="0" smtClean="0"/>
              <a:t>Wi-Fi ist eine eingetragene Marke der Wi-Fi Alliance.</a:t>
            </a:r>
          </a:p>
          <a:p>
            <a:pPr lvl="0"/>
            <a:r>
              <a:rPr lang="de-DE" noProof="0" dirty="0" smtClean="0"/>
              <a:t>Bluetooth ist eine eingetragene Marke von Bluetooth SIG Inc.</a:t>
            </a:r>
          </a:p>
          <a:p>
            <a:pPr lvl="0"/>
            <a:r>
              <a:rPr lang="de-DE" noProof="0" dirty="0" smtClean="0"/>
              <a:t>Motorola ist eine eingetragene Marke von Motorola Trademark Holdings, LLC. </a:t>
            </a:r>
          </a:p>
          <a:p>
            <a:pPr lvl="0"/>
            <a:r>
              <a:rPr lang="de-DE" noProof="0" dirty="0" smtClean="0"/>
              <a:t>Computop ist eine eingetragene Marke der Computop Wirtschaftsinformatik GmbH.</a:t>
            </a:r>
          </a:p>
          <a:p>
            <a:pPr lvl="0"/>
            <a:r>
              <a:rPr lang="de-DE" noProof="0" dirty="0" smtClean="0"/>
              <a:t>SAP, R/3, SAP NetWeaver, Duet, PartnerEdge, ByDesign, SAP BusinessObjects Explorer, StreamWork, </a:t>
            </a:r>
            <a:br>
              <a:rPr lang="de-DE" noProof="0" dirty="0" smtClean="0"/>
            </a:br>
            <a:r>
              <a:rPr lang="de-DE" noProof="0" dirty="0" smtClean="0"/>
              <a:t>SAP HANA und weitere im Text erwähnte SAP-Produkte und -Dienst-leistungen sowie die entsprechenden Logos sind Marken oder eingetragene Marken der SAP AG in Deutschland und anderen Ländern.</a:t>
            </a:r>
          </a:p>
          <a:p>
            <a:pPr lvl="0"/>
            <a:r>
              <a:rPr lang="de-DE" noProof="0" dirty="0" smtClean="0"/>
              <a:t>Business Objects und das Business-Objects-Logo, BusinessObjects, Crystal Reports, Crystal Decisions, </a:t>
            </a:r>
            <a:br>
              <a:rPr lang="de-DE" noProof="0" dirty="0" smtClean="0"/>
            </a:br>
            <a:r>
              <a:rPr lang="de-DE" noProof="0" dirty="0" smtClean="0"/>
              <a:t>Web Intelligence, Xcelsius und andere im Text erwähnte Business-Objects-Produkte und ­Dienstleistungen sowie die entsprechenden Logos sind Marken oder eingetragene Marken der Business Objects Software Ltd. Business Objects ist ein Unternehmen der SAP AG.</a:t>
            </a:r>
          </a:p>
          <a:p>
            <a:pPr lvl="0"/>
            <a:r>
              <a:rPr lang="de-DE" noProof="0" dirty="0" smtClean="0"/>
              <a:t>Sybase und Adaptive Server, iAnywhere, Sybase 365, SQL Anywhere und weitere im Text erwähnte Sybase-Produkte und -Dienstleistungen sowie die entsprechenden Logos sind Marken oder eingetragene Marken der Sybase Inc. Sybase ist ein Unternehmen der</a:t>
            </a:r>
            <a:r>
              <a:rPr lang="de-DE" baseline="0" noProof="0" dirty="0" smtClean="0"/>
              <a:t> </a:t>
            </a:r>
            <a:r>
              <a:rPr lang="de-DE" noProof="0" dirty="0" smtClean="0"/>
              <a:t>SAP AG.</a:t>
            </a:r>
          </a:p>
          <a:p>
            <a:pPr lvl="0"/>
            <a:r>
              <a:rPr lang="de-DE" noProof="0" dirty="0" smtClean="0"/>
              <a:t>Crossgate, m@gic EDDY, B2B 360°, B2B 360° Services sind eingetragene Marken der Crossgate AG in Deutschland und anderen Ländern. Crossgate ist ein Unternehmen der SAP AG.</a:t>
            </a:r>
          </a:p>
          <a:p>
            <a:pPr lvl="0"/>
            <a:r>
              <a:rPr lang="de-DE" noProof="0" dirty="0" smtClean="0"/>
              <a:t>Alle anderen Namen von Produkten und Dienstleistungen sind Marken der jeweiligen Firmen. Die Angaben im Text sind unverbindlich und dienen lediglich zu Informationszwecken. Produkte können länderspezifische Unterschiede aufweisen.</a:t>
            </a:r>
          </a:p>
          <a:p>
            <a:pPr lvl="0"/>
            <a:r>
              <a:rPr lang="de-DE" noProof="0" dirty="0" smtClean="0"/>
              <a:t>Die in dieser Publikation enthaltene Information ist Eigentum der SAP. Weitergabe und Vervielfältigung dieser Publikation oder von Teilen daraus sind, zu welchem Zweck und in welcher Form auch immer, nur mit ausdrücklicher schriftlicher Genehmigung durch</a:t>
            </a:r>
            <a:r>
              <a:rPr lang="de-DE" baseline="0" noProof="0" dirty="0" smtClean="0"/>
              <a:t> </a:t>
            </a:r>
            <a:r>
              <a:rPr lang="de-DE" noProof="0" dirty="0" smtClean="0"/>
              <a:t>SAP AG gestattet.</a:t>
            </a:r>
            <a:endParaRPr lang="de-DE" noProof="0"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13012" y="1600571"/>
            <a:ext cx="7217596"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33864" y="1600571"/>
            <a:ext cx="721759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759" y="274701"/>
            <a:ext cx="10975658" cy="114326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759" y="1535469"/>
            <a:ext cx="5388320" cy="639910"/>
          </a:xfrm>
        </p:spPr>
        <p:txBody>
          <a:bodyPr anchor="b"/>
          <a:lstStyle>
            <a:lvl1pPr marL="0" indent="0">
              <a:buNone/>
              <a:defRPr sz="2900" b="1"/>
            </a:lvl1pPr>
            <a:lvl2pPr marL="544203" indent="0">
              <a:buNone/>
              <a:defRPr sz="2400" b="1"/>
            </a:lvl2pPr>
            <a:lvl3pPr marL="1088408" indent="0">
              <a:buNone/>
              <a:defRPr sz="2100" b="1"/>
            </a:lvl3pPr>
            <a:lvl4pPr marL="1632612" indent="0">
              <a:buNone/>
              <a:defRPr sz="1900" b="1"/>
            </a:lvl4pPr>
            <a:lvl5pPr marL="2176815" indent="0">
              <a:buNone/>
              <a:defRPr sz="1900" b="1"/>
            </a:lvl5pPr>
            <a:lvl6pPr marL="2721019" indent="0">
              <a:buNone/>
              <a:defRPr sz="1900" b="1"/>
            </a:lvl6pPr>
            <a:lvl7pPr marL="3265223" indent="0">
              <a:buNone/>
              <a:defRPr sz="1900" b="1"/>
            </a:lvl7pPr>
            <a:lvl8pPr marL="3809427" indent="0">
              <a:buNone/>
              <a:defRPr sz="1900" b="1"/>
            </a:lvl8pPr>
            <a:lvl9pPr marL="4353630" indent="0">
              <a:buNone/>
              <a:defRPr sz="1900" b="1"/>
            </a:lvl9pPr>
          </a:lstStyle>
          <a:p>
            <a:pPr lvl="0"/>
            <a:r>
              <a:rPr lang="en-US" smtClean="0"/>
              <a:t>Click to edit Master text styles</a:t>
            </a:r>
          </a:p>
        </p:txBody>
      </p:sp>
      <p:sp>
        <p:nvSpPr>
          <p:cNvPr id="4" name="Content Placeholder 3"/>
          <p:cNvSpPr>
            <a:spLocks noGrp="1"/>
          </p:cNvSpPr>
          <p:nvPr>
            <p:ph sz="half" idx="2"/>
          </p:nvPr>
        </p:nvSpPr>
        <p:spPr>
          <a:xfrm>
            <a:off x="609759" y="2175381"/>
            <a:ext cx="538832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4983" y="1535469"/>
            <a:ext cx="5390437" cy="639910"/>
          </a:xfrm>
        </p:spPr>
        <p:txBody>
          <a:bodyPr anchor="b"/>
          <a:lstStyle>
            <a:lvl1pPr marL="0" indent="0">
              <a:buNone/>
              <a:defRPr sz="2900" b="1"/>
            </a:lvl1pPr>
            <a:lvl2pPr marL="544203" indent="0">
              <a:buNone/>
              <a:defRPr sz="2400" b="1"/>
            </a:lvl2pPr>
            <a:lvl3pPr marL="1088408" indent="0">
              <a:buNone/>
              <a:defRPr sz="2100" b="1"/>
            </a:lvl3pPr>
            <a:lvl4pPr marL="1632612" indent="0">
              <a:buNone/>
              <a:defRPr sz="1900" b="1"/>
            </a:lvl4pPr>
            <a:lvl5pPr marL="2176815" indent="0">
              <a:buNone/>
              <a:defRPr sz="1900" b="1"/>
            </a:lvl5pPr>
            <a:lvl6pPr marL="2721019" indent="0">
              <a:buNone/>
              <a:defRPr sz="1900" b="1"/>
            </a:lvl6pPr>
            <a:lvl7pPr marL="3265223" indent="0">
              <a:buNone/>
              <a:defRPr sz="1900" b="1"/>
            </a:lvl7pPr>
            <a:lvl8pPr marL="3809427" indent="0">
              <a:buNone/>
              <a:defRPr sz="1900" b="1"/>
            </a:lvl8pPr>
            <a:lvl9pPr marL="4353630" indent="0">
              <a:buNone/>
              <a:defRPr sz="1900" b="1"/>
            </a:lvl9pPr>
          </a:lstStyle>
          <a:p>
            <a:pPr lvl="0"/>
            <a:r>
              <a:rPr lang="en-US" smtClean="0"/>
              <a:t>Click to edit Master text styles</a:t>
            </a:r>
          </a:p>
        </p:txBody>
      </p:sp>
      <p:sp>
        <p:nvSpPr>
          <p:cNvPr id="6" name="Content Placeholder 5"/>
          <p:cNvSpPr>
            <a:spLocks noGrp="1"/>
          </p:cNvSpPr>
          <p:nvPr>
            <p:ph sz="quarter" idx="4"/>
          </p:nvPr>
        </p:nvSpPr>
        <p:spPr>
          <a:xfrm>
            <a:off x="6194983" y="2175381"/>
            <a:ext cx="5390437"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762" y="273113"/>
            <a:ext cx="4012129" cy="1162319"/>
          </a:xfrm>
        </p:spPr>
        <p:txBody>
          <a:bodyPr anchor="b"/>
          <a:lstStyle>
            <a:lvl1pPr algn="l">
              <a:defRPr sz="2400" b="1"/>
            </a:lvl1pPr>
          </a:lstStyle>
          <a:p>
            <a:r>
              <a:rPr lang="en-US" smtClean="0"/>
              <a:t>Click to edit Master title style</a:t>
            </a:r>
            <a:endParaRPr lang="en-US"/>
          </a:p>
        </p:txBody>
      </p:sp>
      <p:sp>
        <p:nvSpPr>
          <p:cNvPr id="3" name="Content Placeholder 2"/>
          <p:cNvSpPr>
            <a:spLocks noGrp="1"/>
          </p:cNvSpPr>
          <p:nvPr>
            <p:ph idx="1"/>
          </p:nvPr>
        </p:nvSpPr>
        <p:spPr>
          <a:xfrm>
            <a:off x="4767974" y="273116"/>
            <a:ext cx="6817442"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762" y="1435435"/>
            <a:ext cx="4012129" cy="4692149"/>
          </a:xfrm>
        </p:spPr>
        <p:txBody>
          <a:bodyPr/>
          <a:lstStyle>
            <a:lvl1pPr marL="0" indent="0">
              <a:buNone/>
              <a:defRPr sz="1700"/>
            </a:lvl1pPr>
            <a:lvl2pPr marL="544203" indent="0">
              <a:buNone/>
              <a:defRPr sz="1400"/>
            </a:lvl2pPr>
            <a:lvl3pPr marL="1088408" indent="0">
              <a:buNone/>
              <a:defRPr sz="1200"/>
            </a:lvl3pPr>
            <a:lvl4pPr marL="1632612" indent="0">
              <a:buNone/>
              <a:defRPr sz="1100"/>
            </a:lvl4pPr>
            <a:lvl5pPr marL="2176815" indent="0">
              <a:buNone/>
              <a:defRPr sz="1100"/>
            </a:lvl5pPr>
            <a:lvl6pPr marL="2721019" indent="0">
              <a:buNone/>
              <a:defRPr sz="1100"/>
            </a:lvl6pPr>
            <a:lvl7pPr marL="3265223" indent="0">
              <a:buNone/>
              <a:defRPr sz="1100"/>
            </a:lvl7pPr>
            <a:lvl8pPr marL="3809427" indent="0">
              <a:buNone/>
              <a:defRPr sz="1100"/>
            </a:lvl8pPr>
            <a:lvl9pPr marL="4353630"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341" y="4801714"/>
            <a:ext cx="7317105" cy="566869"/>
          </a:xfrm>
        </p:spPr>
        <p:txBody>
          <a:bodyPr anchor="b"/>
          <a:lstStyle>
            <a:lvl1pPr algn="l">
              <a:defRPr sz="2400" b="1"/>
            </a:lvl1pPr>
          </a:lstStyle>
          <a:p>
            <a:r>
              <a:rPr lang="en-US" smtClean="0"/>
              <a:t>Click to edit Master title style</a:t>
            </a:r>
            <a:endParaRPr lang="en-US"/>
          </a:p>
        </p:txBody>
      </p:sp>
      <p:sp>
        <p:nvSpPr>
          <p:cNvPr id="3" name="Picture Placeholder 2"/>
          <p:cNvSpPr>
            <a:spLocks noGrp="1"/>
          </p:cNvSpPr>
          <p:nvPr>
            <p:ph type="pic" idx="1"/>
          </p:nvPr>
        </p:nvSpPr>
        <p:spPr>
          <a:xfrm>
            <a:off x="2390341" y="612919"/>
            <a:ext cx="7317105" cy="4115753"/>
          </a:xfrm>
        </p:spPr>
        <p:txBody>
          <a:bodyPr/>
          <a:lstStyle>
            <a:lvl1pPr marL="0" indent="0">
              <a:buNone/>
              <a:defRPr sz="3800"/>
            </a:lvl1pPr>
            <a:lvl2pPr marL="544203" indent="0">
              <a:buNone/>
              <a:defRPr sz="3300"/>
            </a:lvl2pPr>
            <a:lvl3pPr marL="1088408" indent="0">
              <a:buNone/>
              <a:defRPr sz="2900"/>
            </a:lvl3pPr>
            <a:lvl4pPr marL="1632612" indent="0">
              <a:buNone/>
              <a:defRPr sz="2400"/>
            </a:lvl4pPr>
            <a:lvl5pPr marL="2176815" indent="0">
              <a:buNone/>
              <a:defRPr sz="2400"/>
            </a:lvl5pPr>
            <a:lvl6pPr marL="2721019" indent="0">
              <a:buNone/>
              <a:defRPr sz="2400"/>
            </a:lvl6pPr>
            <a:lvl7pPr marL="3265223" indent="0">
              <a:buNone/>
              <a:defRPr sz="2400"/>
            </a:lvl7pPr>
            <a:lvl8pPr marL="3809427" indent="0">
              <a:buNone/>
              <a:defRPr sz="2400"/>
            </a:lvl8pPr>
            <a:lvl9pPr marL="4353630" indent="0">
              <a:buNone/>
              <a:defRPr sz="2400"/>
            </a:lvl9pPr>
          </a:lstStyle>
          <a:p>
            <a:endParaRPr lang="en-US"/>
          </a:p>
        </p:txBody>
      </p:sp>
      <p:sp>
        <p:nvSpPr>
          <p:cNvPr id="4" name="Text Placeholder 3"/>
          <p:cNvSpPr>
            <a:spLocks noGrp="1"/>
          </p:cNvSpPr>
          <p:nvPr>
            <p:ph type="body" sz="half" idx="2"/>
          </p:nvPr>
        </p:nvSpPr>
        <p:spPr>
          <a:xfrm>
            <a:off x="2390341" y="5368581"/>
            <a:ext cx="7317105" cy="805048"/>
          </a:xfrm>
        </p:spPr>
        <p:txBody>
          <a:bodyPr/>
          <a:lstStyle>
            <a:lvl1pPr marL="0" indent="0">
              <a:buNone/>
              <a:defRPr sz="1700"/>
            </a:lvl1pPr>
            <a:lvl2pPr marL="544203" indent="0">
              <a:buNone/>
              <a:defRPr sz="1400"/>
            </a:lvl2pPr>
            <a:lvl3pPr marL="1088408" indent="0">
              <a:buNone/>
              <a:defRPr sz="1200"/>
            </a:lvl3pPr>
            <a:lvl4pPr marL="1632612" indent="0">
              <a:buNone/>
              <a:defRPr sz="1100"/>
            </a:lvl4pPr>
            <a:lvl5pPr marL="2176815" indent="0">
              <a:buNone/>
              <a:defRPr sz="1100"/>
            </a:lvl5pPr>
            <a:lvl6pPr marL="2721019" indent="0">
              <a:buNone/>
              <a:defRPr sz="1100"/>
            </a:lvl6pPr>
            <a:lvl7pPr marL="3265223" indent="0">
              <a:buNone/>
              <a:defRPr sz="1100"/>
            </a:lvl7pPr>
            <a:lvl8pPr marL="3809427" indent="0">
              <a:buNone/>
              <a:defRPr sz="1100"/>
            </a:lvl8pPr>
            <a:lvl9pPr marL="4353630"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759" y="274701"/>
            <a:ext cx="10975658" cy="1143265"/>
          </a:xfrm>
          <a:prstGeom prst="rect">
            <a:avLst/>
          </a:prstGeom>
        </p:spPr>
        <p:txBody>
          <a:bodyPr vert="horz" lIns="108842" tIns="54420" rIns="108842" bIns="544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759" y="1600573"/>
            <a:ext cx="10975658" cy="4527011"/>
          </a:xfrm>
          <a:prstGeom prst="rect">
            <a:avLst/>
          </a:prstGeom>
        </p:spPr>
        <p:txBody>
          <a:bodyPr vert="horz" lIns="108842" tIns="54420" rIns="108842" bIns="544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760" y="6357822"/>
            <a:ext cx="2845541" cy="365210"/>
          </a:xfrm>
          <a:prstGeom prst="rect">
            <a:avLst/>
          </a:prstGeom>
        </p:spPr>
        <p:txBody>
          <a:bodyPr vert="horz" lIns="108842" tIns="54420" rIns="108842" bIns="54420" rtlCol="0" anchor="ctr"/>
          <a:lstStyle>
            <a:lvl1pPr algn="l">
              <a:defRPr sz="1400">
                <a:solidFill>
                  <a:schemeClr val="tx1">
                    <a:tint val="75000"/>
                  </a:schemeClr>
                </a:solidFill>
              </a:defRPr>
            </a:lvl1pPr>
          </a:lstStyle>
          <a:p>
            <a:fld id="{83927872-FC67-4338-BEE4-B9EA9DCD767C}" type="datetimeFigureOut">
              <a:rPr lang="en-US" smtClean="0"/>
              <a:pPr/>
              <a:t>12/04/2012</a:t>
            </a:fld>
            <a:endParaRPr lang="en-US"/>
          </a:p>
        </p:txBody>
      </p:sp>
      <p:sp>
        <p:nvSpPr>
          <p:cNvPr id="5" name="Footer Placeholder 4"/>
          <p:cNvSpPr>
            <a:spLocks noGrp="1"/>
          </p:cNvSpPr>
          <p:nvPr>
            <p:ph type="ftr" sz="quarter" idx="3"/>
          </p:nvPr>
        </p:nvSpPr>
        <p:spPr>
          <a:xfrm>
            <a:off x="4166685" y="6357822"/>
            <a:ext cx="3861805" cy="365210"/>
          </a:xfrm>
          <a:prstGeom prst="rect">
            <a:avLst/>
          </a:prstGeom>
        </p:spPr>
        <p:txBody>
          <a:bodyPr vert="horz" lIns="108842" tIns="54420" rIns="108842" bIns="54420"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9875" y="6357822"/>
            <a:ext cx="2845541" cy="365210"/>
          </a:xfrm>
          <a:prstGeom prst="rect">
            <a:avLst/>
          </a:prstGeom>
        </p:spPr>
        <p:txBody>
          <a:bodyPr vert="horz" lIns="108842" tIns="54420" rIns="108842" bIns="54420" rtlCol="0" anchor="ctr"/>
          <a:lstStyle>
            <a:lvl1pPr algn="r">
              <a:defRPr sz="1400">
                <a:solidFill>
                  <a:schemeClr val="tx1">
                    <a:tint val="75000"/>
                  </a:schemeClr>
                </a:solidFill>
              </a:defRPr>
            </a:lvl1pPr>
          </a:lstStyle>
          <a:p>
            <a:fld id="{F8861123-2D4E-45FC-ACA7-A1688D05D38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06" r:id="rId17"/>
    <p:sldLayoutId id="2147483709" r:id="rId18"/>
    <p:sldLayoutId id="2147483708" r:id="rId19"/>
    <p:sldLayoutId id="2147483704" r:id="rId20"/>
    <p:sldLayoutId id="2147483702" r:id="rId21"/>
    <p:sldLayoutId id="2147483665" r:id="rId22"/>
    <p:sldLayoutId id="2147483687" r:id="rId23"/>
    <p:sldLayoutId id="2147483710" r:id="rId24"/>
    <p:sldLayoutId id="2147483688" r:id="rId25"/>
    <p:sldLayoutId id="2147483703" r:id="rId26"/>
    <p:sldLayoutId id="2147483685" r:id="rId27"/>
    <p:sldLayoutId id="2147483692" r:id="rId28"/>
    <p:sldLayoutId id="2147483674" r:id="rId29"/>
    <p:sldLayoutId id="2147483705" r:id="rId30"/>
  </p:sldLayoutIdLst>
  <p:hf hdr="0" ftr="0" dt="0"/>
  <p:txStyles>
    <p:titleStyle>
      <a:lvl1pPr algn="ctr" defTabSz="1088408" rtl="0" eaLnBrk="1" latinLnBrk="0" hangingPunct="1">
        <a:spcBef>
          <a:spcPct val="0"/>
        </a:spcBef>
        <a:buNone/>
        <a:defRPr sz="5200" kern="1200">
          <a:solidFill>
            <a:schemeClr val="tx1"/>
          </a:solidFill>
          <a:latin typeface="+mj-lt"/>
          <a:ea typeface="+mj-ea"/>
          <a:cs typeface="+mj-cs"/>
        </a:defRPr>
      </a:lvl1pPr>
    </p:titleStyle>
    <p:bodyStyle>
      <a:lvl1pPr marL="408153" indent="-408153" algn="l" defTabSz="1088408"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333" indent="-340127" algn="l" defTabSz="1088408"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509" indent="-272102" algn="l" defTabSz="1088408"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713"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917"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121"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24"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29"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33"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408" rtl="0" eaLnBrk="1" latinLnBrk="0" hangingPunct="1">
        <a:defRPr sz="2100" kern="1200">
          <a:solidFill>
            <a:schemeClr val="tx1"/>
          </a:solidFill>
          <a:latin typeface="+mn-lt"/>
          <a:ea typeface="+mn-ea"/>
          <a:cs typeface="+mn-cs"/>
        </a:defRPr>
      </a:lvl1pPr>
      <a:lvl2pPr marL="544203" algn="l" defTabSz="1088408" rtl="0" eaLnBrk="1" latinLnBrk="0" hangingPunct="1">
        <a:defRPr sz="2100" kern="1200">
          <a:solidFill>
            <a:schemeClr val="tx1"/>
          </a:solidFill>
          <a:latin typeface="+mn-lt"/>
          <a:ea typeface="+mn-ea"/>
          <a:cs typeface="+mn-cs"/>
        </a:defRPr>
      </a:lvl2pPr>
      <a:lvl3pPr marL="1088408" algn="l" defTabSz="1088408" rtl="0" eaLnBrk="1" latinLnBrk="0" hangingPunct="1">
        <a:defRPr sz="2100" kern="1200">
          <a:solidFill>
            <a:schemeClr val="tx1"/>
          </a:solidFill>
          <a:latin typeface="+mn-lt"/>
          <a:ea typeface="+mn-ea"/>
          <a:cs typeface="+mn-cs"/>
        </a:defRPr>
      </a:lvl3pPr>
      <a:lvl4pPr marL="1632612" algn="l" defTabSz="1088408" rtl="0" eaLnBrk="1" latinLnBrk="0" hangingPunct="1">
        <a:defRPr sz="2100" kern="1200">
          <a:solidFill>
            <a:schemeClr val="tx1"/>
          </a:solidFill>
          <a:latin typeface="+mn-lt"/>
          <a:ea typeface="+mn-ea"/>
          <a:cs typeface="+mn-cs"/>
        </a:defRPr>
      </a:lvl4pPr>
      <a:lvl5pPr marL="2176815" algn="l" defTabSz="1088408" rtl="0" eaLnBrk="1" latinLnBrk="0" hangingPunct="1">
        <a:defRPr sz="2100" kern="1200">
          <a:solidFill>
            <a:schemeClr val="tx1"/>
          </a:solidFill>
          <a:latin typeface="+mn-lt"/>
          <a:ea typeface="+mn-ea"/>
          <a:cs typeface="+mn-cs"/>
        </a:defRPr>
      </a:lvl5pPr>
      <a:lvl6pPr marL="2721019" algn="l" defTabSz="1088408" rtl="0" eaLnBrk="1" latinLnBrk="0" hangingPunct="1">
        <a:defRPr sz="2100" kern="1200">
          <a:solidFill>
            <a:schemeClr val="tx1"/>
          </a:solidFill>
          <a:latin typeface="+mn-lt"/>
          <a:ea typeface="+mn-ea"/>
          <a:cs typeface="+mn-cs"/>
        </a:defRPr>
      </a:lvl6pPr>
      <a:lvl7pPr marL="3265223" algn="l" defTabSz="1088408" rtl="0" eaLnBrk="1" latinLnBrk="0" hangingPunct="1">
        <a:defRPr sz="2100" kern="1200">
          <a:solidFill>
            <a:schemeClr val="tx1"/>
          </a:solidFill>
          <a:latin typeface="+mn-lt"/>
          <a:ea typeface="+mn-ea"/>
          <a:cs typeface="+mn-cs"/>
        </a:defRPr>
      </a:lvl7pPr>
      <a:lvl8pPr marL="3809427" algn="l" defTabSz="1088408" rtl="0" eaLnBrk="1" latinLnBrk="0" hangingPunct="1">
        <a:defRPr sz="2100" kern="1200">
          <a:solidFill>
            <a:schemeClr val="tx1"/>
          </a:solidFill>
          <a:latin typeface="+mn-lt"/>
          <a:ea typeface="+mn-ea"/>
          <a:cs typeface="+mn-cs"/>
        </a:defRPr>
      </a:lvl8pPr>
      <a:lvl9pPr marL="4353630" algn="l" defTabSz="108840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Templates_Guidelines\eOn\Templates\2011\Corporate\PSD_Bilder_rechts\titelbild2.jpg"/>
          <p:cNvPicPr>
            <a:picLocks noChangeAspect="1" noChangeArrowheads="1"/>
          </p:cNvPicPr>
          <p:nvPr/>
        </p:nvPicPr>
        <p:blipFill>
          <a:blip r:embed="rId3" cstate="print"/>
          <a:stretch>
            <a:fillRect/>
          </a:stretch>
        </p:blipFill>
        <p:spPr bwMode="auto">
          <a:xfrm>
            <a:off x="312459" y="0"/>
            <a:ext cx="11587619" cy="6859588"/>
          </a:xfrm>
          <a:prstGeom prst="rect">
            <a:avLst/>
          </a:prstGeom>
          <a:noFill/>
        </p:spPr>
      </p:pic>
      <p:sp>
        <p:nvSpPr>
          <p:cNvPr id="9" name="Rectangle 8"/>
          <p:cNvSpPr/>
          <p:nvPr/>
        </p:nvSpPr>
        <p:spPr bwMode="gray">
          <a:xfrm>
            <a:off x="324000" y="-1"/>
            <a:ext cx="11545200" cy="2272684"/>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1" name="Rectangle 10"/>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3" name="Subtitle 2"/>
          <p:cNvSpPr>
            <a:spLocks noGrp="1"/>
          </p:cNvSpPr>
          <p:nvPr>
            <p:ph type="subTitle" idx="1"/>
          </p:nvPr>
        </p:nvSpPr>
        <p:spPr>
          <a:xfrm>
            <a:off x="467999" y="1686656"/>
            <a:ext cx="11257200" cy="584775"/>
          </a:xfrm>
        </p:spPr>
        <p:txBody>
          <a:bodyPr/>
          <a:lstStyle/>
          <a:p>
            <a:pPr>
              <a:lnSpc>
                <a:spcPct val="90000"/>
              </a:lnSpc>
            </a:pPr>
            <a:r>
              <a:rPr lang="en-US" dirty="0" smtClean="0"/>
              <a:t>Matt Balent  -  Senior Software Engineer  -  McKesson Provider Technologies</a:t>
            </a:r>
          </a:p>
          <a:p>
            <a:pPr>
              <a:lnSpc>
                <a:spcPct val="90000"/>
              </a:lnSpc>
            </a:pPr>
            <a:endParaRPr lang="en-US" dirty="0" smtClean="0"/>
          </a:p>
        </p:txBody>
      </p:sp>
      <p:sp>
        <p:nvSpPr>
          <p:cNvPr id="2" name="Title 1"/>
          <p:cNvSpPr>
            <a:spLocks noGrp="1"/>
          </p:cNvSpPr>
          <p:nvPr>
            <p:ph type="ctrTitle"/>
          </p:nvPr>
        </p:nvSpPr>
        <p:spPr>
          <a:xfrm>
            <a:off x="467999" y="261929"/>
            <a:ext cx="11257200" cy="1107996"/>
          </a:xfrm>
        </p:spPr>
        <p:txBody>
          <a:bodyPr/>
          <a:lstStyle/>
          <a:p>
            <a:r>
              <a:rPr lang="en-US" sz="4000" dirty="0" smtClean="0"/>
              <a:t>Implementing Datawindow Usability Improvements with Minimal Disruption</a:t>
            </a:r>
            <a:endParaRPr lang="en-US" sz="4000" dirty="0"/>
          </a:p>
        </p:txBody>
      </p:sp>
    </p:spTree>
    <p:extLst>
      <p:ext uri="{BB962C8B-B14F-4D97-AF65-F5344CB8AC3E}">
        <p14:creationId xmlns:p14="http://schemas.microsoft.com/office/powerpoint/2010/main" xmlns="" val="17591155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6" name="Picture Placeholder 5" descr="aot.bmp"/>
          <p:cNvPicPr>
            <a:picLocks noGrp="1" noChangeAspect="1"/>
          </p:cNvPicPr>
          <p:nvPr>
            <p:ph type="pic" sz="quarter" idx="10"/>
          </p:nvPr>
        </p:nvPicPr>
        <p:blipFill>
          <a:blip r:embed="rId3" cstate="print"/>
          <a:srcRect l="1825" r="1825"/>
          <a:stretch>
            <a:fillRect/>
          </a:stretch>
        </p:blipFill>
        <p:spPr/>
      </p:pic>
      <p:sp>
        <p:nvSpPr>
          <p:cNvPr id="4" name="Text Placeholder 3"/>
          <p:cNvSpPr>
            <a:spLocks noGrp="1"/>
          </p:cNvSpPr>
          <p:nvPr>
            <p:ph type="body" sz="quarter" idx="11"/>
          </p:nvPr>
        </p:nvSpPr>
        <p:spPr/>
        <p:txBody>
          <a:bodyPr>
            <a:normAutofit fontScale="77500" lnSpcReduction="20000"/>
          </a:bodyPr>
          <a:lstStyle/>
          <a:p>
            <a:pPr lvl="1"/>
            <a:r>
              <a:rPr lang="en-US" dirty="0" smtClean="0"/>
              <a:t>Matt.balent@anvil-of-time.com</a:t>
            </a:r>
          </a:p>
          <a:p>
            <a:pPr lvl="2">
              <a:buNone/>
            </a:pPr>
            <a:endParaRPr lang="en-US" dirty="0" smtClean="0"/>
          </a:p>
          <a:p>
            <a:pPr lvl="2">
              <a:buNone/>
            </a:pPr>
            <a:endParaRPr lang="en-US" dirty="0" smtClean="0"/>
          </a:p>
          <a:p>
            <a:pPr lvl="2">
              <a:buNone/>
            </a:pPr>
            <a:r>
              <a:rPr lang="en-US" dirty="0" smtClean="0"/>
              <a:t>FILES CAN BE DOWNLOADED AT:</a:t>
            </a:r>
          </a:p>
          <a:p>
            <a:pPr lvl="2">
              <a:buNone/>
            </a:pPr>
            <a:r>
              <a:rPr lang="en-US" sz="2000" dirty="0" smtClean="0"/>
              <a:t>http</a:t>
            </a:r>
            <a:r>
              <a:rPr lang="en-US" sz="2000" dirty="0" smtClean="0"/>
              <a:t>://anvil-of-time.com/wordpress/powerbuilder/datawindow-usability-improvements-presentation/</a:t>
            </a:r>
            <a:endParaRPr lang="en-US" sz="2000"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r>
              <a:rPr lang="en-US" sz="2000" dirty="0" smtClean="0"/>
              <a:t>For further consideration on Software Design :</a:t>
            </a:r>
          </a:p>
          <a:p>
            <a:pPr lvl="2">
              <a:buNone/>
            </a:pPr>
            <a:r>
              <a:rPr lang="en-US" sz="2000" i="1" dirty="0" smtClean="0"/>
              <a:t>Information Software and the Graphical Interface by Bret Victor</a:t>
            </a:r>
            <a:endParaRPr lang="en-US" sz="2000" dirty="0" smtClean="0"/>
          </a:p>
          <a:p>
            <a:pPr lvl="2">
              <a:buNone/>
            </a:pPr>
            <a:r>
              <a:rPr lang="en-US" sz="2000" i="1" dirty="0" smtClean="0"/>
              <a:t>http://worrydream.com/MagicInk/</a:t>
            </a:r>
            <a:endParaRPr lang="en-US" sz="2000" i="1" dirty="0"/>
          </a:p>
        </p:txBody>
      </p:sp>
    </p:spTree>
    <p:extLst>
      <p:ext uri="{BB962C8B-B14F-4D97-AF65-F5344CB8AC3E}">
        <p14:creationId xmlns:p14="http://schemas.microsoft.com/office/powerpoint/2010/main" xmlns="" val="2650489323"/>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p:txBody>
          <a:bodyPr/>
          <a:lstStyle/>
          <a:p>
            <a:r>
              <a:rPr lang="en-US" sz="2400" dirty="0" smtClean="0"/>
              <a:t>Introduction</a:t>
            </a:r>
          </a:p>
          <a:p>
            <a:r>
              <a:rPr lang="en-US" sz="2400" dirty="0" smtClean="0"/>
              <a:t>Enhancement Object</a:t>
            </a:r>
          </a:p>
          <a:p>
            <a:pPr lvl="1"/>
            <a:r>
              <a:rPr lang="en-US" sz="2400" dirty="0" smtClean="0"/>
              <a:t>Basic structure</a:t>
            </a:r>
          </a:p>
          <a:p>
            <a:pPr lvl="1"/>
            <a:r>
              <a:rPr lang="en-US" sz="2400" dirty="0" smtClean="0"/>
              <a:t>Type Ahead Search</a:t>
            </a:r>
          </a:p>
          <a:p>
            <a:pPr lvl="1"/>
            <a:r>
              <a:rPr lang="en-US" sz="2400" dirty="0" err="1" smtClean="0"/>
              <a:t>Treeview</a:t>
            </a:r>
            <a:r>
              <a:rPr lang="en-US" sz="2400" dirty="0" smtClean="0"/>
              <a:t> like Tooltips</a:t>
            </a:r>
          </a:p>
          <a:p>
            <a:pPr lvl="1"/>
            <a:r>
              <a:rPr lang="en-US" sz="2400" dirty="0" smtClean="0"/>
              <a:t>Universal Search Object</a:t>
            </a:r>
          </a:p>
          <a:p>
            <a:r>
              <a:rPr lang="en-US" sz="2400" dirty="0" smtClean="0"/>
              <a:t>Questions</a:t>
            </a:r>
          </a:p>
          <a:p>
            <a:r>
              <a:rPr lang="en-US" sz="1800" dirty="0" smtClean="0"/>
              <a:t>FILE DOWNLOAD: http://anvil-of-time.com/wordpress/powerbuilder/datawindow-usability-improvements-presentation/</a:t>
            </a:r>
            <a:endParaRPr lang="en-US" sz="1800" dirty="0" smtClean="0"/>
          </a:p>
          <a:p>
            <a:endParaRPr lang="en-US" dirty="0"/>
          </a:p>
        </p:txBody>
      </p:sp>
    </p:spTree>
    <p:extLst>
      <p:ext uri="{BB962C8B-B14F-4D97-AF65-F5344CB8AC3E}">
        <p14:creationId xmlns:p14="http://schemas.microsoft.com/office/powerpoint/2010/main" xmlns="" val="746322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vitae</a:t>
            </a:r>
            <a:endParaRPr lang="en-US" dirty="0"/>
          </a:p>
        </p:txBody>
      </p:sp>
      <p:sp>
        <p:nvSpPr>
          <p:cNvPr id="3" name="Text Placeholder 2"/>
          <p:cNvSpPr>
            <a:spLocks noGrp="1"/>
          </p:cNvSpPr>
          <p:nvPr>
            <p:ph type="body" sz="quarter" idx="10"/>
          </p:nvPr>
        </p:nvSpPr>
        <p:spPr>
          <a:xfrm>
            <a:off x="324000" y="1326524"/>
            <a:ext cx="11545200" cy="4756597"/>
          </a:xfrm>
        </p:spPr>
        <p:txBody>
          <a:bodyPr/>
          <a:lstStyle/>
          <a:p>
            <a:r>
              <a:rPr lang="en-US" dirty="0" smtClean="0"/>
              <a:t>Matthew Balent </a:t>
            </a:r>
          </a:p>
          <a:p>
            <a:pPr>
              <a:buFont typeface="Wingdings" pitchFamily="2" charset="2"/>
              <a:buChar char="§"/>
            </a:pPr>
            <a:r>
              <a:rPr lang="en-US" sz="2000" b="0" dirty="0" smtClean="0"/>
              <a:t> Began with PB 5 at Computer Sciences Corporation </a:t>
            </a:r>
          </a:p>
          <a:p>
            <a:pPr>
              <a:buFont typeface="Wingdings" pitchFamily="2" charset="2"/>
              <a:buChar char="§"/>
            </a:pPr>
            <a:r>
              <a:rPr lang="en-US" sz="2000" b="0" dirty="0" smtClean="0"/>
              <a:t> Senior Software Engineer with McKesson Provider Technologies </a:t>
            </a:r>
          </a:p>
          <a:p>
            <a:pPr>
              <a:buFont typeface="Wingdings" pitchFamily="2" charset="2"/>
              <a:buChar char="§"/>
            </a:pPr>
            <a:r>
              <a:rPr lang="en-US" sz="2000" b="0" dirty="0" smtClean="0"/>
              <a:t> Healthcare, Insurance, Manufacturing, Logistics, and Public Utility software</a:t>
            </a:r>
          </a:p>
          <a:p>
            <a:pPr>
              <a:buFont typeface="Wingdings" pitchFamily="2" charset="2"/>
              <a:buChar char="§"/>
            </a:pPr>
            <a:r>
              <a:rPr lang="en-US" sz="2000" b="0" dirty="0" smtClean="0"/>
              <a:t> SQL Server, Sybase, Oracle database development </a:t>
            </a:r>
          </a:p>
          <a:p>
            <a:pPr>
              <a:buFont typeface="Wingdings" pitchFamily="2" charset="2"/>
              <a:buChar char="§"/>
            </a:pPr>
            <a:r>
              <a:rPr lang="en-US" sz="2000" b="0" dirty="0" smtClean="0"/>
              <a:t> Founding member of North Carolina PowerBuilder Users Group (NCPBUG.ORG)  - ISUG user group</a:t>
            </a:r>
          </a:p>
          <a:p>
            <a:pPr>
              <a:buFont typeface="Wingdings" pitchFamily="2" charset="2"/>
              <a:buChar char="§"/>
            </a:pPr>
            <a:r>
              <a:rPr lang="en-US" sz="2000" b="0" dirty="0" smtClean="0"/>
              <a:t> PowerBuilder MVP</a:t>
            </a:r>
          </a:p>
          <a:p>
            <a:pPr>
              <a:buFont typeface="Wingdings" pitchFamily="2" charset="2"/>
              <a:buChar char="§"/>
            </a:pPr>
            <a:r>
              <a:rPr lang="en-US" sz="2000" b="0" dirty="0" smtClean="0"/>
              <a:t> ISUG Board Member</a:t>
            </a:r>
          </a:p>
          <a:p>
            <a:pPr>
              <a:buFont typeface="Wingdings" pitchFamily="2" charset="2"/>
              <a:buChar char="§"/>
            </a:pPr>
            <a:r>
              <a:rPr lang="en-US" sz="2000" b="0" dirty="0" smtClean="0"/>
              <a:t> Blog: www.anvil-of-time.com 	Email: matt.balent@anvil-of-time.com </a:t>
            </a:r>
          </a:p>
        </p:txBody>
      </p:sp>
    </p:spTree>
    <p:extLst>
      <p:ext uri="{BB962C8B-B14F-4D97-AF65-F5344CB8AC3E}">
        <p14:creationId xmlns:p14="http://schemas.microsoft.com/office/powerpoint/2010/main" xmlns="" val="2451418507"/>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759" y="274701"/>
            <a:ext cx="10975658" cy="1026065"/>
          </a:xfrm>
        </p:spPr>
        <p:txBody>
          <a:bodyPr>
            <a:normAutofit fontScale="90000"/>
          </a:bodyPr>
          <a:lstStyle/>
          <a:p>
            <a:r>
              <a:rPr lang="en-US" dirty="0" smtClean="0"/>
              <a:t>How to Improve Usability</a:t>
            </a:r>
            <a:br>
              <a:rPr lang="en-US" dirty="0" smtClean="0"/>
            </a:br>
            <a:endParaRPr lang="en-US" sz="2400" b="0" dirty="0"/>
          </a:p>
        </p:txBody>
      </p:sp>
      <p:sp>
        <p:nvSpPr>
          <p:cNvPr id="3" name="Text Placeholder 2"/>
          <p:cNvSpPr>
            <a:spLocks noGrp="1"/>
          </p:cNvSpPr>
          <p:nvPr>
            <p:ph type="body" sz="quarter" idx="10"/>
          </p:nvPr>
        </p:nvSpPr>
        <p:spPr/>
        <p:txBody>
          <a:bodyPr>
            <a:normAutofit/>
          </a:bodyPr>
          <a:lstStyle/>
          <a:p>
            <a:pPr lvl="1">
              <a:buNone/>
            </a:pPr>
            <a:r>
              <a:rPr lang="en-US" sz="2600" dirty="0" smtClean="0"/>
              <a:t>	Focus on improving basic application functionality expected by users to enhance productivity</a:t>
            </a:r>
          </a:p>
          <a:p>
            <a:pPr lvl="2"/>
            <a:r>
              <a:rPr lang="en-US" sz="2000" dirty="0" smtClean="0"/>
              <a:t>Access information quickly</a:t>
            </a:r>
          </a:p>
          <a:p>
            <a:pPr lvl="2"/>
            <a:r>
              <a:rPr lang="en-US" sz="2000" dirty="0" smtClean="0"/>
              <a:t>Application aids in process flow not dictating it (You are not your user!)</a:t>
            </a:r>
          </a:p>
          <a:p>
            <a:pPr lvl="2"/>
            <a:r>
              <a:rPr lang="en-US" sz="2000" dirty="0" smtClean="0"/>
              <a:t>Anticipate needs of the user</a:t>
            </a:r>
          </a:p>
          <a:p>
            <a:pPr lvl="2">
              <a:buNone/>
            </a:pPr>
            <a:r>
              <a:rPr lang="en-US" sz="2400" dirty="0" smtClean="0"/>
              <a:t>Leverage object oriented techniques to upgrade existing systems without large scale disruption</a:t>
            </a:r>
          </a:p>
          <a:p>
            <a:pPr lvl="2"/>
            <a:r>
              <a:rPr lang="en-US" sz="2000" dirty="0" smtClean="0"/>
              <a:t>Common behaviors, inputs, and outcomes</a:t>
            </a:r>
          </a:p>
          <a:p>
            <a:pPr lvl="2"/>
            <a:r>
              <a:rPr lang="en-US" sz="2000" dirty="0" smtClean="0"/>
              <a:t>Easy implementation (small investment – small risk)</a:t>
            </a:r>
          </a:p>
          <a:p>
            <a:pPr lvl="2"/>
            <a:r>
              <a:rPr lang="en-US" sz="2000" dirty="0" smtClean="0"/>
              <a:t>Capable of expanding the functionality quickly since we are using the enhancement object to reference existing datawindows</a:t>
            </a:r>
          </a:p>
          <a:p>
            <a:pPr lvl="2"/>
            <a:endParaRPr lang="en-US" sz="2000" dirty="0" smtClean="0"/>
          </a:p>
        </p:txBody>
      </p:sp>
    </p:spTree>
    <p:extLst>
      <p:ext uri="{BB962C8B-B14F-4D97-AF65-F5344CB8AC3E}">
        <p14:creationId xmlns:p14="http://schemas.microsoft.com/office/powerpoint/2010/main" xmlns="" val="636263122"/>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Toolkit </a:t>
            </a:r>
            <a:br>
              <a:rPr lang="en-US" dirty="0" smtClean="0"/>
            </a:br>
            <a:r>
              <a:rPr lang="en-US" sz="2400" b="0" dirty="0" smtClean="0"/>
              <a:t>‘Enhancement Object (EO)’</a:t>
            </a:r>
            <a:endParaRPr lang="en-US" sz="2400" b="0" dirty="0"/>
          </a:p>
        </p:txBody>
      </p:sp>
      <p:sp>
        <p:nvSpPr>
          <p:cNvPr id="3" name="Text Placeholder 2"/>
          <p:cNvSpPr>
            <a:spLocks noGrp="1"/>
          </p:cNvSpPr>
          <p:nvPr>
            <p:ph type="body" sz="quarter" idx="10"/>
          </p:nvPr>
        </p:nvSpPr>
        <p:spPr/>
        <p:txBody>
          <a:bodyPr>
            <a:normAutofit fontScale="85000" lnSpcReduction="20000"/>
          </a:bodyPr>
          <a:lstStyle/>
          <a:p>
            <a:pPr lvl="1"/>
            <a:r>
              <a:rPr lang="en-US" dirty="0" smtClean="0"/>
              <a:t>Single User Object approach  - inherited from datawindow</a:t>
            </a:r>
          </a:p>
          <a:p>
            <a:pPr lvl="1"/>
            <a:r>
              <a:rPr lang="en-US" dirty="0" smtClean="0"/>
              <a:t>Parent window handles creation and registration of datawindow controls with the EO</a:t>
            </a:r>
          </a:p>
          <a:p>
            <a:pPr lvl="1"/>
            <a:r>
              <a:rPr lang="en-US" dirty="0" smtClean="0"/>
              <a:t>Wire events on datawindow controls to methods on the EO</a:t>
            </a:r>
          </a:p>
          <a:p>
            <a:pPr lvl="1"/>
            <a:endParaRPr lang="en-US" dirty="0" smtClean="0"/>
          </a:p>
          <a:p>
            <a:pPr lvl="1">
              <a:buFont typeface="Wingdings" pitchFamily="2" charset="2"/>
              <a:buChar char="Ø"/>
            </a:pPr>
            <a:r>
              <a:rPr lang="en-US" dirty="0" smtClean="0"/>
              <a:t>Centralizes code in single place</a:t>
            </a:r>
          </a:p>
          <a:p>
            <a:pPr lvl="1">
              <a:buFont typeface="Wingdings" pitchFamily="2" charset="2"/>
              <a:buChar char="Ø"/>
            </a:pPr>
            <a:r>
              <a:rPr lang="en-US" dirty="0" smtClean="0"/>
              <a:t>Less effort to expand functionality</a:t>
            </a:r>
          </a:p>
          <a:p>
            <a:pPr lvl="1">
              <a:buFont typeface="Wingdings" pitchFamily="2" charset="2"/>
              <a:buChar char="Ø"/>
            </a:pPr>
            <a:r>
              <a:rPr lang="en-US" dirty="0" smtClean="0"/>
              <a:t>Easy Implementation</a:t>
            </a:r>
          </a:p>
          <a:p>
            <a:pPr lvl="3"/>
            <a:r>
              <a:rPr lang="en-US" sz="2000" dirty="0" smtClean="0"/>
              <a:t>Single instance to add to existing code</a:t>
            </a:r>
          </a:p>
          <a:p>
            <a:pPr lvl="3"/>
            <a:r>
              <a:rPr lang="en-US" sz="2000" dirty="0" smtClean="0"/>
              <a:t>Training is simplified</a:t>
            </a:r>
          </a:p>
          <a:p>
            <a:pPr lvl="3"/>
            <a:r>
              <a:rPr lang="en-US" sz="2000" dirty="0" smtClean="0"/>
              <a:t>Can incorporate into ancestry</a:t>
            </a:r>
          </a:p>
        </p:txBody>
      </p:sp>
    </p:spTree>
    <p:extLst>
      <p:ext uri="{BB962C8B-B14F-4D97-AF65-F5344CB8AC3E}">
        <p14:creationId xmlns:p14="http://schemas.microsoft.com/office/powerpoint/2010/main" xmlns="" val="636263122"/>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Object Functionality</a:t>
            </a:r>
            <a:br>
              <a:rPr lang="en-US" dirty="0" smtClean="0"/>
            </a:br>
            <a:endParaRPr lang="en-US" sz="2400" b="0" dirty="0"/>
          </a:p>
        </p:txBody>
      </p:sp>
      <p:sp>
        <p:nvSpPr>
          <p:cNvPr id="3" name="Text Placeholder 2"/>
          <p:cNvSpPr>
            <a:spLocks noGrp="1"/>
          </p:cNvSpPr>
          <p:nvPr>
            <p:ph type="body" sz="quarter" idx="10"/>
          </p:nvPr>
        </p:nvSpPr>
        <p:spPr/>
        <p:txBody>
          <a:bodyPr/>
          <a:lstStyle/>
          <a:p>
            <a:pPr lvl="1"/>
            <a:r>
              <a:rPr lang="en-US" dirty="0" smtClean="0"/>
              <a:t>Type ahead searches for DDDW columns</a:t>
            </a:r>
          </a:p>
          <a:p>
            <a:pPr lvl="1"/>
            <a:endParaRPr lang="en-US" dirty="0" smtClean="0"/>
          </a:p>
          <a:p>
            <a:pPr lvl="1"/>
            <a:r>
              <a:rPr lang="en-US" dirty="0" smtClean="0"/>
              <a:t>‘</a:t>
            </a:r>
            <a:r>
              <a:rPr lang="en-US" dirty="0" err="1" smtClean="0"/>
              <a:t>Treeview</a:t>
            </a:r>
            <a:r>
              <a:rPr lang="en-US" dirty="0" smtClean="0"/>
              <a:t>’ like tooltip text for partially hidden columns</a:t>
            </a:r>
          </a:p>
          <a:p>
            <a:pPr lvl="1">
              <a:buNone/>
            </a:pPr>
            <a:endParaRPr lang="en-US" dirty="0" smtClean="0"/>
          </a:p>
          <a:p>
            <a:pPr lvl="1"/>
            <a:r>
              <a:rPr lang="en-US" dirty="0" smtClean="0"/>
              <a:t>‘Universal’ searcher visual object</a:t>
            </a:r>
          </a:p>
        </p:txBody>
      </p:sp>
    </p:spTree>
    <p:extLst>
      <p:ext uri="{BB962C8B-B14F-4D97-AF65-F5344CB8AC3E}">
        <p14:creationId xmlns:p14="http://schemas.microsoft.com/office/powerpoint/2010/main" xmlns="" val="63626312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24000" y="513116"/>
            <a:ext cx="11545200" cy="923330"/>
          </a:xfrm>
        </p:spPr>
        <p:txBody>
          <a:bodyPr/>
          <a:lstStyle/>
          <a:p>
            <a:r>
              <a:rPr lang="en-US" sz="2400" dirty="0" smtClean="0"/>
              <a:t>Demo</a:t>
            </a:r>
            <a:endParaRPr lang="en-US" sz="2400" dirty="0"/>
          </a:p>
        </p:txBody>
      </p:sp>
      <p:sp>
        <p:nvSpPr>
          <p:cNvPr id="4" name="Text Placeholder 3"/>
          <p:cNvSpPr>
            <a:spLocks noGrp="1"/>
          </p:cNvSpPr>
          <p:nvPr>
            <p:ph type="body" sz="quarter" idx="10"/>
          </p:nvPr>
        </p:nvSpPr>
        <p:spPr>
          <a:xfrm>
            <a:off x="324000" y="1575362"/>
            <a:ext cx="11545200" cy="2983740"/>
          </a:xfrm>
        </p:spPr>
        <p:txBody>
          <a:bodyPr/>
          <a:lstStyle/>
          <a:p>
            <a:r>
              <a:rPr lang="en-US" dirty="0" smtClean="0"/>
              <a:t>Type Ahead for drop down datawindow columns (aka ‘Quicken style’) </a:t>
            </a:r>
          </a:p>
          <a:p>
            <a:r>
              <a:rPr lang="en-US" sz="1400" dirty="0" smtClean="0"/>
              <a:t>- On window declare instance variable of type: </a:t>
            </a:r>
            <a:r>
              <a:rPr lang="en-US" sz="1400" dirty="0" err="1" smtClean="0"/>
              <a:t>matt_uo_search</a:t>
            </a:r>
            <a:r>
              <a:rPr lang="en-US" sz="1400" dirty="0" smtClean="0"/>
              <a:t> </a:t>
            </a:r>
          </a:p>
          <a:p>
            <a:r>
              <a:rPr lang="en-US" sz="1400" dirty="0" smtClean="0"/>
              <a:t>- In ‘Post Open’ type event register the datawindow(s) and parent window </a:t>
            </a:r>
          </a:p>
          <a:p>
            <a:r>
              <a:rPr lang="en-US" sz="1400" dirty="0" smtClean="0"/>
              <a:t>- Register the specific drop down datawindow columns in each </a:t>
            </a:r>
            <a:r>
              <a:rPr lang="en-US" sz="1400" dirty="0" err="1" smtClean="0"/>
              <a:t>dw</a:t>
            </a:r>
            <a:r>
              <a:rPr lang="en-US" sz="1400" dirty="0" smtClean="0"/>
              <a:t> </a:t>
            </a:r>
          </a:p>
          <a:p>
            <a:r>
              <a:rPr lang="en-US" sz="1400" dirty="0" smtClean="0"/>
              <a:t>Note: Registering the columns switches them to ‘Allow Edit’ which means you should validate the user entry in </a:t>
            </a:r>
            <a:r>
              <a:rPr lang="en-US" sz="1400" dirty="0" err="1" smtClean="0"/>
              <a:t>itemchanged</a:t>
            </a:r>
            <a:r>
              <a:rPr lang="en-US" sz="1400" dirty="0" smtClean="0"/>
              <a:t>/ </a:t>
            </a:r>
            <a:r>
              <a:rPr lang="en-US" sz="1400" dirty="0" err="1" smtClean="0"/>
              <a:t>itemerror</a:t>
            </a:r>
            <a:r>
              <a:rPr lang="en-US" sz="1400" dirty="0" smtClean="0"/>
              <a:t> events. Any </a:t>
            </a:r>
            <a:r>
              <a:rPr lang="en-US" sz="1400" dirty="0" err="1" smtClean="0"/>
              <a:t>getchild</a:t>
            </a:r>
            <a:r>
              <a:rPr lang="en-US" sz="1400" dirty="0" smtClean="0"/>
              <a:t> references to the </a:t>
            </a:r>
            <a:r>
              <a:rPr lang="en-US" sz="1400" dirty="0" err="1" smtClean="0"/>
              <a:t>dddw</a:t>
            </a:r>
            <a:r>
              <a:rPr lang="en-US" sz="1400" dirty="0" smtClean="0"/>
              <a:t> columns will have to be re-done if performed prior to this. </a:t>
            </a:r>
          </a:p>
          <a:p>
            <a:r>
              <a:rPr lang="en-US" sz="1400" dirty="0" smtClean="0"/>
              <a:t>- Map the ‘</a:t>
            </a:r>
            <a:r>
              <a:rPr lang="en-US" sz="1400" dirty="0" err="1" smtClean="0"/>
              <a:t>getfocus</a:t>
            </a:r>
            <a:r>
              <a:rPr lang="en-US" sz="1400" dirty="0" smtClean="0"/>
              <a:t>’, ‘</a:t>
            </a:r>
            <a:r>
              <a:rPr lang="en-US" sz="1400" dirty="0" err="1" smtClean="0"/>
              <a:t>itemfocuschanged</a:t>
            </a:r>
            <a:r>
              <a:rPr lang="en-US" sz="1400" dirty="0" smtClean="0"/>
              <a:t>’ and ‘</a:t>
            </a:r>
            <a:r>
              <a:rPr lang="en-US" sz="1400" dirty="0" err="1" smtClean="0"/>
              <a:t>editchanged</a:t>
            </a:r>
            <a:r>
              <a:rPr lang="en-US" sz="1400" dirty="0" smtClean="0"/>
              <a:t>’ events to the corresponding events on the user object. </a:t>
            </a:r>
          </a:p>
          <a:p>
            <a:r>
              <a:rPr lang="en-US" sz="1400" dirty="0" smtClean="0"/>
              <a:t>- If the first column in the datawindow object getting focus is the </a:t>
            </a:r>
            <a:r>
              <a:rPr lang="en-US" sz="1400" dirty="0" err="1" smtClean="0"/>
              <a:t>dddw</a:t>
            </a:r>
            <a:r>
              <a:rPr lang="en-US" sz="1400" dirty="0" smtClean="0"/>
              <a:t> column, need to trigger </a:t>
            </a:r>
            <a:r>
              <a:rPr lang="en-US" sz="1400" dirty="0" err="1" smtClean="0"/>
              <a:t>itemfocuschanged</a:t>
            </a:r>
            <a:r>
              <a:rPr lang="en-US" sz="1400" dirty="0" smtClean="0"/>
              <a:t> event when control gets focus</a:t>
            </a:r>
            <a:endParaRPr lang="en-US" sz="1400" dirty="0"/>
          </a:p>
        </p:txBody>
      </p:sp>
    </p:spTree>
    <p:extLst>
      <p:ext uri="{BB962C8B-B14F-4D97-AF65-F5344CB8AC3E}">
        <p14:creationId xmlns:p14="http://schemas.microsoft.com/office/powerpoint/2010/main" xmlns="" val="636211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24000" y="435842"/>
            <a:ext cx="11545200" cy="923330"/>
          </a:xfrm>
        </p:spPr>
        <p:txBody>
          <a:bodyPr/>
          <a:lstStyle/>
          <a:p>
            <a:r>
              <a:rPr lang="en-US" sz="2400" dirty="0" smtClean="0"/>
              <a:t>Demo</a:t>
            </a:r>
            <a:endParaRPr lang="en-US" sz="2400" dirty="0"/>
          </a:p>
        </p:txBody>
      </p:sp>
      <p:sp>
        <p:nvSpPr>
          <p:cNvPr id="4" name="Text Placeholder 3"/>
          <p:cNvSpPr>
            <a:spLocks noGrp="1"/>
          </p:cNvSpPr>
          <p:nvPr>
            <p:ph type="body" sz="quarter" idx="10"/>
          </p:nvPr>
        </p:nvSpPr>
        <p:spPr>
          <a:xfrm>
            <a:off x="324000" y="1510966"/>
            <a:ext cx="11545200" cy="4683771"/>
          </a:xfrm>
        </p:spPr>
        <p:txBody>
          <a:bodyPr/>
          <a:lstStyle/>
          <a:p>
            <a:r>
              <a:rPr lang="en-US" dirty="0" err="1" smtClean="0"/>
              <a:t>Treeview</a:t>
            </a:r>
            <a:r>
              <a:rPr lang="en-US" dirty="0" smtClean="0"/>
              <a:t> Tooltips for datawindow columns </a:t>
            </a:r>
          </a:p>
          <a:p>
            <a:r>
              <a:rPr lang="en-US" sz="1400" dirty="0" smtClean="0"/>
              <a:t>- In the datawindow objects using this, add a text column to use for tracking pointer movement </a:t>
            </a:r>
          </a:p>
          <a:p>
            <a:r>
              <a:rPr lang="en-US" sz="1400" dirty="0" smtClean="0"/>
              <a:t>- On window declare instance variable of type: </a:t>
            </a:r>
            <a:r>
              <a:rPr lang="en-US" sz="1400" dirty="0" err="1" smtClean="0"/>
              <a:t>matt_uo_search</a:t>
            </a:r>
            <a:r>
              <a:rPr lang="en-US" sz="1400" dirty="0" smtClean="0"/>
              <a:t> </a:t>
            </a:r>
          </a:p>
          <a:p>
            <a:r>
              <a:rPr lang="en-US" sz="1400" dirty="0" smtClean="0"/>
              <a:t>- In ‘Post Open’ type event register the datawindow(s) and parent window </a:t>
            </a:r>
          </a:p>
          <a:p>
            <a:r>
              <a:rPr lang="en-US" sz="1400" dirty="0" smtClean="0"/>
              <a:t>- Register the tracking column with the UO </a:t>
            </a:r>
          </a:p>
          <a:p>
            <a:r>
              <a:rPr lang="en-US" sz="1400" dirty="0" smtClean="0"/>
              <a:t>- Wire a user event on the datawindow to the ‘</a:t>
            </a:r>
            <a:r>
              <a:rPr lang="en-US" sz="1400" dirty="0" err="1" smtClean="0"/>
              <a:t>pbm_dwnmousemove</a:t>
            </a:r>
            <a:r>
              <a:rPr lang="en-US" sz="1400" dirty="0" smtClean="0"/>
              <a:t>’ event and map it to the </a:t>
            </a:r>
            <a:r>
              <a:rPr lang="en-US" sz="1400" dirty="0" err="1" smtClean="0"/>
              <a:t>ue_nv_mousemove</a:t>
            </a:r>
            <a:r>
              <a:rPr lang="en-US" sz="1400" dirty="0" smtClean="0"/>
              <a:t> event on the UO </a:t>
            </a:r>
          </a:p>
          <a:p>
            <a:r>
              <a:rPr lang="en-US" sz="1400" dirty="0" smtClean="0"/>
              <a:t>- Map the ‘</a:t>
            </a:r>
            <a:r>
              <a:rPr lang="en-US" sz="1400" dirty="0" err="1" smtClean="0"/>
              <a:t>losefocus</a:t>
            </a:r>
            <a:r>
              <a:rPr lang="en-US" sz="1400" dirty="0" smtClean="0"/>
              <a:t>’ and ‘resize’ events to the corresponding events on the user object. </a:t>
            </a:r>
            <a:endParaRPr lang="en-US" sz="1400" dirty="0"/>
          </a:p>
        </p:txBody>
      </p:sp>
    </p:spTree>
    <p:extLst>
      <p:ext uri="{BB962C8B-B14F-4D97-AF65-F5344CB8AC3E}">
        <p14:creationId xmlns:p14="http://schemas.microsoft.com/office/powerpoint/2010/main" xmlns="" val="6362119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85363" y="371468"/>
            <a:ext cx="11545200" cy="923330"/>
          </a:xfrm>
        </p:spPr>
        <p:txBody>
          <a:bodyPr/>
          <a:lstStyle/>
          <a:p>
            <a:r>
              <a:rPr lang="en-US" sz="2400" dirty="0" smtClean="0"/>
              <a:t>Demo</a:t>
            </a:r>
            <a:endParaRPr lang="en-US" sz="2400" dirty="0"/>
          </a:p>
        </p:txBody>
      </p:sp>
      <p:sp>
        <p:nvSpPr>
          <p:cNvPr id="4" name="Text Placeholder 3"/>
          <p:cNvSpPr>
            <a:spLocks noGrp="1"/>
          </p:cNvSpPr>
          <p:nvPr>
            <p:ph type="body" sz="quarter" idx="10"/>
          </p:nvPr>
        </p:nvSpPr>
        <p:spPr>
          <a:xfrm>
            <a:off x="324000" y="841284"/>
            <a:ext cx="11545200" cy="5353453"/>
          </a:xfrm>
        </p:spPr>
        <p:txBody>
          <a:bodyPr>
            <a:normAutofit/>
          </a:bodyPr>
          <a:lstStyle/>
          <a:p>
            <a:r>
              <a:rPr lang="en-US" dirty="0" smtClean="0"/>
              <a:t>‘Universal’ Search Object </a:t>
            </a:r>
          </a:p>
          <a:p>
            <a:pPr>
              <a:buFont typeface="Arial" pitchFamily="34" charset="0"/>
              <a:buChar char="•"/>
            </a:pPr>
            <a:r>
              <a:rPr lang="en-US" sz="1400" dirty="0" smtClean="0"/>
              <a:t>- On window declare instance variable of type: </a:t>
            </a:r>
            <a:r>
              <a:rPr lang="en-US" sz="1400" dirty="0" err="1" smtClean="0"/>
              <a:t>matt_uo_search</a:t>
            </a:r>
            <a:r>
              <a:rPr lang="en-US" sz="1400" dirty="0" smtClean="0"/>
              <a:t> </a:t>
            </a:r>
          </a:p>
          <a:p>
            <a:pPr>
              <a:buFont typeface="Wingdings" pitchFamily="2" charset="2"/>
              <a:buChar char="q"/>
            </a:pPr>
            <a:r>
              <a:rPr lang="en-US" sz="1400" dirty="0" smtClean="0"/>
              <a:t>- For Datawindow Controls </a:t>
            </a:r>
          </a:p>
          <a:p>
            <a:pPr marL="342900" indent="-342900">
              <a:buFont typeface="+mj-lt"/>
              <a:buAutoNum type="arabicPeriod"/>
            </a:pPr>
            <a:r>
              <a:rPr lang="en-US" sz="1400" dirty="0" smtClean="0"/>
              <a:t>Map the clicked event to the </a:t>
            </a:r>
            <a:r>
              <a:rPr lang="en-US" sz="1400" dirty="0" err="1" smtClean="0"/>
              <a:t>ue_obj_clicked</a:t>
            </a:r>
            <a:r>
              <a:rPr lang="en-US" sz="1400" dirty="0" smtClean="0"/>
              <a:t> event </a:t>
            </a:r>
          </a:p>
          <a:p>
            <a:pPr marL="342900" indent="-342900">
              <a:buFont typeface="+mj-lt"/>
              <a:buAutoNum type="arabicPeriod"/>
            </a:pPr>
            <a:r>
              <a:rPr lang="en-US" sz="1400" dirty="0" smtClean="0"/>
              <a:t>In the </a:t>
            </a:r>
            <a:r>
              <a:rPr lang="en-US" sz="1400" dirty="0" err="1" smtClean="0"/>
              <a:t>rbuttondown</a:t>
            </a:r>
            <a:r>
              <a:rPr lang="en-US" sz="1400" dirty="0" smtClean="0"/>
              <a:t> event open the UO, register the control, and set parameters (columns to search in and event to post after search) </a:t>
            </a:r>
          </a:p>
          <a:p>
            <a:pPr marL="342900" indent="-342900">
              <a:buFont typeface="+mj-lt"/>
              <a:buAutoNum type="arabicPeriod"/>
            </a:pPr>
            <a:r>
              <a:rPr lang="en-US" sz="1400" dirty="0" smtClean="0"/>
              <a:t>For searches the general process flow is open datawindow, bring up </a:t>
            </a:r>
            <a:r>
              <a:rPr lang="en-US" sz="1400" dirty="0" err="1" smtClean="0"/>
              <a:t>seach</a:t>
            </a:r>
            <a:r>
              <a:rPr lang="en-US" sz="1400" dirty="0" smtClean="0"/>
              <a:t> object (</a:t>
            </a:r>
            <a:r>
              <a:rPr lang="en-US" sz="1400" dirty="0" err="1" smtClean="0"/>
              <a:t>ctl</a:t>
            </a:r>
            <a:r>
              <a:rPr lang="en-US" sz="1400" dirty="0" smtClean="0"/>
              <a:t> – </a:t>
            </a:r>
            <a:r>
              <a:rPr lang="en-US" sz="1400" dirty="0" err="1" smtClean="0"/>
              <a:t>rt</a:t>
            </a:r>
            <a:r>
              <a:rPr lang="en-US" sz="1400" dirty="0" smtClean="0"/>
              <a:t> click), click on column to search on (column with data in it), enter search string and click on search icon</a:t>
            </a:r>
          </a:p>
          <a:p>
            <a:pPr>
              <a:buFont typeface="Wingdings" pitchFamily="2" charset="2"/>
              <a:buChar char="q"/>
            </a:pPr>
            <a:r>
              <a:rPr lang="en-US" sz="1400" dirty="0" smtClean="0"/>
              <a:t>- For </a:t>
            </a:r>
            <a:r>
              <a:rPr lang="en-US" sz="1400" dirty="0" err="1" smtClean="0"/>
              <a:t>Treeview</a:t>
            </a:r>
            <a:r>
              <a:rPr lang="en-US" sz="1400" dirty="0" smtClean="0"/>
              <a:t>, </a:t>
            </a:r>
            <a:r>
              <a:rPr lang="en-US" sz="1400" dirty="0" err="1" smtClean="0"/>
              <a:t>MultiLineEdit</a:t>
            </a:r>
            <a:r>
              <a:rPr lang="en-US" sz="1400" dirty="0" smtClean="0"/>
              <a:t>, </a:t>
            </a:r>
            <a:r>
              <a:rPr lang="en-US" sz="1400" dirty="0" err="1" smtClean="0"/>
              <a:t>RichTextEdit</a:t>
            </a:r>
            <a:r>
              <a:rPr lang="en-US" sz="1400" dirty="0" smtClean="0"/>
              <a:t> Controls </a:t>
            </a:r>
          </a:p>
          <a:p>
            <a:pPr>
              <a:buFont typeface="Arial" pitchFamily="34" charset="0"/>
              <a:buChar char="•"/>
            </a:pPr>
            <a:r>
              <a:rPr lang="en-US" sz="1400" dirty="0" smtClean="0"/>
              <a:t>- In the </a:t>
            </a:r>
            <a:r>
              <a:rPr lang="en-US" sz="1400" dirty="0" err="1" smtClean="0"/>
              <a:t>rbuttondown</a:t>
            </a:r>
            <a:r>
              <a:rPr lang="en-US" sz="1400" dirty="0" smtClean="0"/>
              <a:t> event open the UO, register the control, and set parameters (event to post after search) </a:t>
            </a:r>
          </a:p>
          <a:p>
            <a:pPr>
              <a:buFont typeface="Arial" pitchFamily="34" charset="0"/>
              <a:buChar char="•"/>
            </a:pPr>
            <a:r>
              <a:rPr lang="en-US" sz="1400" dirty="0" smtClean="0"/>
              <a:t>Notes: Search is case insensitive and is top downward. In DW Search, if nothing is found, the search string has the last character removed for a more generic search. Normally &lt;</a:t>
            </a:r>
            <a:r>
              <a:rPr lang="en-US" sz="1400" dirty="0" err="1" smtClean="0"/>
              <a:t>Ctl</a:t>
            </a:r>
            <a:r>
              <a:rPr lang="en-US" sz="1400" dirty="0" smtClean="0"/>
              <a:t>&gt; + </a:t>
            </a:r>
            <a:r>
              <a:rPr lang="en-US" sz="1400" dirty="0" err="1" smtClean="0"/>
              <a:t>Rt</a:t>
            </a:r>
            <a:r>
              <a:rPr lang="en-US" sz="1400" dirty="0" smtClean="0"/>
              <a:t> Click on the searchable control activates the UO and a &lt;</a:t>
            </a:r>
            <a:r>
              <a:rPr lang="en-US" sz="1400" dirty="0" err="1" smtClean="0"/>
              <a:t>Ctl</a:t>
            </a:r>
            <a:r>
              <a:rPr lang="en-US" sz="1400" dirty="0" smtClean="0"/>
              <a:t>&gt; + </a:t>
            </a:r>
            <a:r>
              <a:rPr lang="en-US" sz="1400" dirty="0" err="1" smtClean="0"/>
              <a:t>Rt</a:t>
            </a:r>
            <a:r>
              <a:rPr lang="en-US" sz="1400" dirty="0" smtClean="0"/>
              <a:t> Click on the UO closes it. </a:t>
            </a:r>
          </a:p>
        </p:txBody>
      </p:sp>
    </p:spTree>
    <p:extLst>
      <p:ext uri="{BB962C8B-B14F-4D97-AF65-F5344CB8AC3E}">
        <p14:creationId xmlns:p14="http://schemas.microsoft.com/office/powerpoint/2010/main" xmlns="" val="636211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476</TotalTime>
  <Words>841</Words>
  <Application>Microsoft Office PowerPoint</Application>
  <PresentationFormat>Custom</PresentationFormat>
  <Paragraphs>107</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Implementing Datawindow Usability Improvements with Minimal Disruption</vt:lpstr>
      <vt:lpstr>Agenda</vt:lpstr>
      <vt:lpstr>Curriculum vitae</vt:lpstr>
      <vt:lpstr>How to Improve Usability </vt:lpstr>
      <vt:lpstr>Toolkit  ‘Enhancement Object (EO)’</vt:lpstr>
      <vt:lpstr>Object Functionality </vt:lpstr>
      <vt:lpstr>Demo</vt:lpstr>
      <vt:lpstr>Demo</vt:lpstr>
      <vt:lpstr>Demo</vt:lpstr>
      <vt:lpstr>Questions</vt:lpstr>
      <vt:lpstr>Slide 11</vt:lpstr>
    </vt:vector>
  </TitlesOfParts>
  <Company>SAP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&lt;Session ID&gt; Edited Title</dc:title>
  <dc:creator>Miller, Christina</dc:creator>
  <cp:lastModifiedBy>Matt Balant</cp:lastModifiedBy>
  <cp:revision>73</cp:revision>
  <dcterms:created xsi:type="dcterms:W3CDTF">2012-06-14T13:29:55Z</dcterms:created>
  <dcterms:modified xsi:type="dcterms:W3CDTF">2012-12-04T12:52:33Z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-1126537151</vt:i4>
  </property>
  <property fmtid="{D5CDD505-2E9C-101B-9397-08002B2CF9AE}" pid="3" name="_NewReviewCycle">
    <vt:lpwstr/>
  </property>
  <property fmtid="{D5CDD505-2E9C-101B-9397-08002B2CF9AE}" pid="4" name="_EmailSubject">
    <vt:lpwstr>SAP TechEd PPT and exercise templates for your how to sessions</vt:lpwstr>
  </property>
  <property fmtid="{D5CDD505-2E9C-101B-9397-08002B2CF9AE}" pid="5" name="_AuthorEmail">
    <vt:lpwstr>kristian.lehment@sap.com</vt:lpwstr>
  </property>
  <property fmtid="{D5CDD505-2E9C-101B-9397-08002B2CF9AE}" pid="6" name="_AuthorEmailDisplayName">
    <vt:lpwstr>Lehment, Kristian</vt:lpwstr>
  </property>
  <property fmtid="{D5CDD505-2E9C-101B-9397-08002B2CF9AE}" pid="7" name="_PreviousAdHocReviewCycleID">
    <vt:i4>-591042087</vt:i4>
  </property>
</Properties>
</file>